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7" r:id="rId3"/>
    <p:sldId id="259" r:id="rId4"/>
    <p:sldId id="256" r:id="rId5"/>
    <p:sldId id="266" r:id="rId6"/>
    <p:sldId id="265" r:id="rId7"/>
    <p:sldId id="283" r:id="rId8"/>
    <p:sldId id="264" r:id="rId9"/>
    <p:sldId id="268" r:id="rId10"/>
    <p:sldId id="284" r:id="rId11"/>
    <p:sldId id="270" r:id="rId12"/>
    <p:sldId id="269" r:id="rId13"/>
    <p:sldId id="272" r:id="rId14"/>
    <p:sldId id="286" r:id="rId15"/>
    <p:sldId id="273" r:id="rId16"/>
    <p:sldId id="287" r:id="rId17"/>
    <p:sldId id="288" r:id="rId18"/>
    <p:sldId id="274" r:id="rId19"/>
    <p:sldId id="289" r:id="rId20"/>
    <p:sldId id="258" r:id="rId21"/>
  </p:sldIdLst>
  <p:sldSz cx="12192000" cy="6858000"/>
  <p:notesSz cx="6858000" cy="9144000"/>
  <p:embeddedFontLst>
    <p:embeddedFont>
      <p:font typeface="等线" panose="02010600030101010101" pitchFamily="2" charset="-122"/>
      <p:regular r:id="rId23"/>
    </p:embeddedFont>
    <p:embeddedFont>
      <p:font typeface="思源宋体 CN Light" panose="020B0604020202020204" charset="-128"/>
      <p:regular r:id="rId24"/>
    </p:embeddedFont>
    <p:embeddedFont>
      <p:font typeface="Calibri" panose="020F0502020204030204" pitchFamily="34" charset="0"/>
      <p:regular r:id="rId25"/>
      <p:bold r:id="rId26"/>
      <p:italic r:id="rId27"/>
      <p:boldItalic r:id="rId28"/>
    </p:embeddedFont>
    <p:embeddedFont>
      <p:font typeface="UTM Arruba KT" panose="02040603050506020204" pitchFamily="18" charset="0"/>
      <p:regular r:id="rId29"/>
    </p:embeddedFont>
    <p:embeddedFont>
      <p:font typeface="UTM Avo" panose="02040603050506020204" pitchFamily="18" charset="0"/>
      <p:regular r:id="rId30"/>
      <p:bold r:id="rId31"/>
      <p:italic r:id="rId32"/>
      <p:boldItalic r:id="rId33"/>
    </p:embeddedFont>
    <p:embeddedFont>
      <p:font typeface="UTM Brewers KT" panose="02040603050506020204" pitchFamily="18" charset="0"/>
      <p:bold r:id="rId34"/>
    </p:embeddedFont>
    <p:embeddedFont>
      <p:font typeface="UTM Futura Extra" panose="02040603050506020204" pitchFamily="18" charset="0"/>
      <p:bold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1A3E7"/>
    <a:srgbClr val="FA7E86"/>
    <a:srgbClr val="FF99FF"/>
    <a:srgbClr val="F5F7F9"/>
    <a:srgbClr val="F9C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019" autoAdjust="0"/>
  </p:normalViewPr>
  <p:slideViewPr>
    <p:cSldViewPr snapToGrid="0" showGuides="1">
      <p:cViewPr varScale="1">
        <p:scale>
          <a:sx n="84" d="100"/>
          <a:sy n="84" d="100"/>
        </p:scale>
        <p:origin x="658" y="72"/>
      </p:cViewPr>
      <p:guideLst>
        <p:guide orient="horz" pos="2115"/>
        <p:guide pos="3840"/>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teamKTUTS"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4" name="TextBox 13"/>
          <p:cNvSpPr txBox="1"/>
          <p:nvPr userDrawn="1"/>
        </p:nvSpPr>
        <p:spPr>
          <a:xfrm rot="16200000">
            <a:off x="11406573" y="2853989"/>
            <a:ext cx="1201522" cy="369332"/>
          </a:xfrm>
          <a:prstGeom prst="rect">
            <a:avLst/>
          </a:prstGeom>
          <a:noFill/>
        </p:spPr>
        <p:txBody>
          <a:bodyPr wrap="square" rtlCol="0">
            <a:spAutoFit/>
          </a:bodyPr>
          <a:lstStyle/>
          <a:p>
            <a:r>
              <a:rPr lang="en-US" sz="1800">
                <a:solidFill>
                  <a:schemeClr val="accent5">
                    <a:lumMod val="20000"/>
                    <a:lumOff val="80000"/>
                  </a:schemeClr>
                </a:solidFill>
                <a:latin typeface="UTM Avo"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3" name="TextBox 12"/>
          <p:cNvSpPr txBox="1"/>
          <p:nvPr userDrawn="1"/>
        </p:nvSpPr>
        <p:spPr>
          <a:xfrm rot="16200000">
            <a:off x="11406573" y="2853989"/>
            <a:ext cx="1201522" cy="369332"/>
          </a:xfrm>
          <a:prstGeom prst="rect">
            <a:avLst/>
          </a:prstGeom>
          <a:noFill/>
        </p:spPr>
        <p:txBody>
          <a:bodyPr wrap="square" rtlCol="0">
            <a:spAutoFit/>
          </a:bodyPr>
          <a:lstStyle/>
          <a:p>
            <a:r>
              <a:rPr lang="en-US" sz="1800">
                <a:solidFill>
                  <a:schemeClr val="accent5">
                    <a:lumMod val="20000"/>
                    <a:lumOff val="80000"/>
                  </a:schemeClr>
                </a:solidFill>
                <a:latin typeface="UTM Avo"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2">
            <a:extLst>
              <a:ext uri="{FF2B5EF4-FFF2-40B4-BE49-F238E27FC236}">
                <a16:creationId xmlns:a16="http://schemas.microsoft.com/office/drawing/2014/main" id="{2061E198-EF99-42CE-8E8A-98957D34D7B1}"/>
              </a:ext>
            </a:extLst>
          </p:cNvPr>
          <p:cNvSpPr txBox="1"/>
          <p:nvPr/>
        </p:nvSpPr>
        <p:spPr>
          <a:xfrm>
            <a:off x="-788721" y="1098443"/>
            <a:ext cx="13238053" cy="2554545"/>
          </a:xfrm>
          <a:prstGeom prst="rect">
            <a:avLst/>
          </a:prstGeom>
          <a:noFill/>
        </p:spPr>
        <p:txBody>
          <a:bodyPr wrap="square" rtlCol="0">
            <a:spAutoFit/>
          </a:bodyPr>
          <a:lstStyle/>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ÔN TẬP </a:t>
            </a:r>
          </a:p>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GIỮA HỌC KÌ 2 </a:t>
            </a:r>
            <a:endParaRPr lang="zh-CN" altLang="en-US"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endParaRPr>
          </a:p>
        </p:txBody>
      </p:sp>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6558" y="1092820"/>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94" y="-46946"/>
            <a:ext cx="12306094" cy="1048226"/>
          </a:xfrm>
          <a:prstGeom prst="rect">
            <a:avLst/>
          </a:prstGeom>
        </p:spPr>
      </p:pic>
      <p:pic>
        <p:nvPicPr>
          <p:cNvPr id="6" name="图片 5"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b="9139"/>
          <a:stretch/>
        </p:blipFill>
        <p:spPr>
          <a:xfrm>
            <a:off x="2119926" y="3926612"/>
            <a:ext cx="7610114" cy="2931119"/>
          </a:xfrm>
          <a:prstGeom prst="rect">
            <a:avLst/>
          </a:prstGeom>
        </p:spPr>
      </p:pic>
      <p:pic>
        <p:nvPicPr>
          <p:cNvPr id="7" name="图片 6" descr="图标&#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007" y="6174021"/>
            <a:ext cx="486297" cy="567525"/>
          </a:xfrm>
          <a:prstGeom prst="rect">
            <a:avLst/>
          </a:prstGeom>
        </p:spPr>
      </p:pic>
      <p:pic>
        <p:nvPicPr>
          <p:cNvPr id="8" name="图片 7" descr="卡通人物&#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sp>
        <p:nvSpPr>
          <p:cNvPr id="13" name="文本框 12"/>
          <p:cNvSpPr txBox="1"/>
          <p:nvPr/>
        </p:nvSpPr>
        <p:spPr>
          <a:xfrm>
            <a:off x="3956359" y="146558"/>
            <a:ext cx="3785011" cy="1107996"/>
          </a:xfrm>
          <a:prstGeom prst="rect">
            <a:avLst/>
          </a:prstGeom>
          <a:noFill/>
        </p:spPr>
        <p:txBody>
          <a:bodyPr wrap="none" rtlCol="0">
            <a:spAutoFit/>
          </a:bodyPr>
          <a:lstStyle/>
          <a:p>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Tiếng</a:t>
            </a:r>
            <a:r>
              <a:rPr lang="en-US" altLang="zh-CN"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 </a:t>
            </a:r>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Việt</a:t>
            </a:r>
            <a:endParaRPr lang="zh-CN" altLang="en-US"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endParaRPr>
          </a:p>
        </p:txBody>
      </p:sp>
      <p:pic>
        <p:nvPicPr>
          <p:cNvPr id="17" name="图片 16"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sp>
        <p:nvSpPr>
          <p:cNvPr id="19" name="文本框 18">
            <a:extLst>
              <a:ext uri="{FF2B5EF4-FFF2-40B4-BE49-F238E27FC236}">
                <a16:creationId xmlns:a16="http://schemas.microsoft.com/office/drawing/2014/main" id="{4174831F-2252-4607-9780-59EA53AAADB4}"/>
              </a:ext>
            </a:extLst>
          </p:cNvPr>
          <p:cNvSpPr txBox="1"/>
          <p:nvPr/>
        </p:nvSpPr>
        <p:spPr>
          <a:xfrm>
            <a:off x="5114039" y="3612834"/>
            <a:ext cx="2071401" cy="707886"/>
          </a:xfrm>
          <a:prstGeom prst="rect">
            <a:avLst/>
          </a:prstGeom>
          <a:noFill/>
        </p:spPr>
        <p:txBody>
          <a:bodyPr wrap="none" rtlCol="0">
            <a:spAutoFit/>
          </a:bodyPr>
          <a:lstStyle/>
          <a:p>
            <a:r>
              <a:rPr lang="en-US" altLang="zh-CN" sz="4000" b="1" spc="600" dirty="0">
                <a:solidFill>
                  <a:schemeClr val="bg1"/>
                </a:solidFill>
                <a:latin typeface="UTM Avo" panose="02040603050506020204" pitchFamily="18" charset="0"/>
                <a:ea typeface="思源宋体 CN Heavy" panose="02020900000000000000" pitchFamily="18" charset="-122"/>
              </a:rPr>
              <a:t>TIẾT 6</a:t>
            </a:r>
            <a:endParaRPr lang="zh-CN" altLang="en-US" sz="4000" b="1" spc="600" dirty="0">
              <a:solidFill>
                <a:schemeClr val="bg1"/>
              </a:solidFill>
              <a:latin typeface="UTM Avo" panose="02040603050506020204" pitchFamily="18" charset="0"/>
              <a:ea typeface="思源宋体 CN Heavy" panose="020209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par>
                                <p:cTn id="17" presetID="1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par>
                                <p:cTn id="21" presetID="1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ppt_y</p:attrName>
                                        </p:attrNameLst>
                                      </p:cBhvr>
                                      <p:tavLst>
                                        <p:tav tm="0">
                                          <p:val>
                                            <p:strVal val="#ppt_y+#ppt_h*1.125000"/>
                                          </p:val>
                                        </p:tav>
                                        <p:tav tm="100000">
                                          <p:val>
                                            <p:strVal val="#ppt_y"/>
                                          </p:val>
                                        </p:tav>
                                      </p:tavLst>
                                    </p:anim>
                                    <p:animEffect transition="in" filter="wipe(up)">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19" name="Title 1">
            <a:extLst>
              <a:ext uri="{FF2B5EF4-FFF2-40B4-BE49-F238E27FC236}">
                <a16:creationId xmlns:a16="http://schemas.microsoft.com/office/drawing/2014/main" id="{2C034C9E-2B8C-4768-868C-8CA9393FDEED}"/>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0" name="Rounded Rectangle 4">
            <a:extLst>
              <a:ext uri="{FF2B5EF4-FFF2-40B4-BE49-F238E27FC236}">
                <a16:creationId xmlns:a16="http://schemas.microsoft.com/office/drawing/2014/main" id="{F5C6F04E-ACC0-4E7E-B557-0AC91F66C3A3}"/>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1" name="Rounded Rectangle 5">
            <a:extLst>
              <a:ext uri="{FF2B5EF4-FFF2-40B4-BE49-F238E27FC236}">
                <a16:creationId xmlns:a16="http://schemas.microsoft.com/office/drawing/2014/main" id="{C6E8F40C-B709-4E66-B32B-3C274448F9B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2" name="Rounded Rectangle 6">
            <a:extLst>
              <a:ext uri="{FF2B5EF4-FFF2-40B4-BE49-F238E27FC236}">
                <a16:creationId xmlns:a16="http://schemas.microsoft.com/office/drawing/2014/main" id="{6EE35FBF-7243-4B88-8475-0DBD5452D087}"/>
              </a:ext>
            </a:extLst>
          </p:cNvPr>
          <p:cNvSpPr/>
          <p:nvPr/>
        </p:nvSpPr>
        <p:spPr>
          <a:xfrm>
            <a:off x="6470468" y="1834747"/>
            <a:ext cx="3910596"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3611E676-6CF8-499A-8402-C455C4EE2FCC}"/>
              </a:ext>
            </a:extLst>
          </p:cNvPr>
          <p:cNvSpPr/>
          <p:nvPr/>
        </p:nvSpPr>
        <p:spPr>
          <a:xfrm>
            <a:off x="225885" y="2603881"/>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25" name="Rectangle 24">
            <a:extLst>
              <a:ext uri="{FF2B5EF4-FFF2-40B4-BE49-F238E27FC236}">
                <a16:creationId xmlns:a16="http://schemas.microsoft.com/office/drawing/2014/main" id="{A106348B-0AEB-42A3-8240-1E1CBE4111DA}"/>
              </a:ext>
            </a:extLst>
          </p:cNvPr>
          <p:cNvSpPr/>
          <p:nvPr/>
        </p:nvSpPr>
        <p:spPr>
          <a:xfrm>
            <a:off x="225885" y="3339793"/>
            <a:ext cx="3087187" cy="2194561"/>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thiệu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vị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p>
        </p:txBody>
      </p:sp>
      <p:sp>
        <p:nvSpPr>
          <p:cNvPr id="26" name="Rectangle 25">
            <a:extLst>
              <a:ext uri="{FF2B5EF4-FFF2-40B4-BE49-F238E27FC236}">
                <a16:creationId xmlns:a16="http://schemas.microsoft.com/office/drawing/2014/main" id="{5980A588-6F70-4ED3-ADB3-9EC2C747BD25}"/>
              </a:ext>
            </a:extLst>
          </p:cNvPr>
          <p:cNvSpPr/>
          <p:nvPr/>
        </p:nvSpPr>
        <p:spPr>
          <a:xfrm>
            <a:off x="225885" y="5534354"/>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9F0FDFE2-7A57-4B00-88B2-B275B3F3CA87}"/>
              </a:ext>
            </a:extLst>
          </p:cNvPr>
          <p:cNvSpPr/>
          <p:nvPr/>
        </p:nvSpPr>
        <p:spPr>
          <a:xfrm>
            <a:off x="8878927" y="2614857"/>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28" name="Rectangle 27">
            <a:extLst>
              <a:ext uri="{FF2B5EF4-FFF2-40B4-BE49-F238E27FC236}">
                <a16:creationId xmlns:a16="http://schemas.microsoft.com/office/drawing/2014/main" id="{ED709331-D679-47EA-8518-F44437DA8110}"/>
              </a:ext>
            </a:extLst>
          </p:cNvPr>
          <p:cNvSpPr/>
          <p:nvPr/>
        </p:nvSpPr>
        <p:spPr>
          <a:xfrm>
            <a:off x="8878927" y="3349220"/>
            <a:ext cx="3087187" cy="2246855"/>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Thường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bằng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u="sng" dirty="0" err="1">
                <a:solidFill>
                  <a:schemeClr val="bg1"/>
                </a:solidFill>
                <a:latin typeface="Arial" panose="020B0604020202020204" pitchFamily="34" charset="0"/>
                <a:cs typeface="Arial" panose="020B0604020202020204" pitchFamily="34" charset="0"/>
              </a:rPr>
              <a:t>là</a:t>
            </a:r>
            <a:endParaRPr lang="en-US" sz="2800" u="sng"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B2B7584-513B-445A-947A-153C1CF00695}"/>
              </a:ext>
            </a:extLst>
          </p:cNvPr>
          <p:cNvSpPr/>
          <p:nvPr/>
        </p:nvSpPr>
        <p:spPr>
          <a:xfrm>
            <a:off x="8878927" y="5586648"/>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2" name="Elbow Connector 18">
            <a:extLst>
              <a:ext uri="{FF2B5EF4-FFF2-40B4-BE49-F238E27FC236}">
                <a16:creationId xmlns:a16="http://schemas.microsoft.com/office/drawing/2014/main" id="{75A195D2-E9B0-4A5B-80DD-E61CD091BA04}"/>
              </a:ext>
            </a:extLst>
          </p:cNvPr>
          <p:cNvCxnSpPr>
            <a:stCxn id="20" idx="1"/>
            <a:endCxn id="21"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23">
            <a:extLst>
              <a:ext uri="{FF2B5EF4-FFF2-40B4-BE49-F238E27FC236}">
                <a16:creationId xmlns:a16="http://schemas.microsoft.com/office/drawing/2014/main" id="{AE2B227B-CF03-429B-80BA-E8A3E28CC517}"/>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4">
            <a:extLst>
              <a:ext uri="{FF2B5EF4-FFF2-40B4-BE49-F238E27FC236}">
                <a16:creationId xmlns:a16="http://schemas.microsoft.com/office/drawing/2014/main" id="{AE52C521-EFC2-43B6-9E29-D57BC173B328}"/>
              </a:ext>
            </a:extLst>
          </p:cNvPr>
          <p:cNvCxnSpPr>
            <a:stCxn id="20" idx="3"/>
            <a:endCxn id="22" idx="0"/>
          </p:cNvCxnSpPr>
          <p:nvPr/>
        </p:nvCxnSpPr>
        <p:spPr>
          <a:xfrm>
            <a:off x="7728857" y="1328044"/>
            <a:ext cx="696909" cy="506703"/>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0">
            <a:extLst>
              <a:ext uri="{FF2B5EF4-FFF2-40B4-BE49-F238E27FC236}">
                <a16:creationId xmlns:a16="http://schemas.microsoft.com/office/drawing/2014/main" id="{15A8DC8B-1225-4289-82B5-6F82465850FE}"/>
              </a:ext>
            </a:extLst>
          </p:cNvPr>
          <p:cNvCxnSpPr/>
          <p:nvPr/>
        </p:nvCxnSpPr>
        <p:spPr>
          <a:xfrm>
            <a:off x="10392822" y="2126511"/>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AD8E2-C681-4400-B34E-5B78EDA8AAA7}"/>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9">
            <a:extLst>
              <a:ext uri="{FF2B5EF4-FFF2-40B4-BE49-F238E27FC236}">
                <a16:creationId xmlns:a16="http://schemas.microsoft.com/office/drawing/2014/main" id="{6922DFB9-64B5-4543-B56D-90C67EB07FF8}"/>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Dùng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đó</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0-#ppt_w/2"/>
                                          </p:val>
                                        </p:tav>
                                        <p:tav tm="100000">
                                          <p:val>
                                            <p:strVal val="#ppt_x"/>
                                          </p:val>
                                        </p:tav>
                                      </p:tavLst>
                                    </p:anim>
                                    <p:anim calcmode="lin" valueType="num">
                                      <p:cBhvr additive="base">
                                        <p:cTn id="6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1+#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1+#ppt_w/2"/>
                                          </p:val>
                                        </p:tav>
                                        <p:tav tm="100000">
                                          <p:val>
                                            <p:strVal val="#ppt_x"/>
                                          </p:val>
                                        </p:tav>
                                      </p:tavLst>
                                    </p:anim>
                                    <p:anim calcmode="lin" valueType="num">
                                      <p:cBhvr additive="base">
                                        <p:cTn id="7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ppt_x"/>
                                          </p:val>
                                        </p:tav>
                                        <p:tav tm="100000">
                                          <p:val>
                                            <p:strVal val="#ppt_x"/>
                                          </p:val>
                                        </p:tav>
                                      </p:tavLst>
                                    </p:anim>
                                    <p:anim calcmode="lin" valueType="num">
                                      <p:cBhvr additive="base">
                                        <p:cTn id="83" dur="500" fill="hold"/>
                                        <p:tgtEl>
                                          <p:spTgt spid="36"/>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ppt_x"/>
                                          </p:val>
                                        </p:tav>
                                        <p:tav tm="100000">
                                          <p:val>
                                            <p:strVal val="#ppt_x"/>
                                          </p:val>
                                        </p:tav>
                                      </p:tavLst>
                                    </p:anim>
                                    <p:anim calcmode="lin" valueType="num">
                                      <p:cBhvr additive="base">
                                        <p:cTn id="87"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1" name="Title 1">
            <a:extLst>
              <a:ext uri="{FF2B5EF4-FFF2-40B4-BE49-F238E27FC236}">
                <a16:creationId xmlns:a16="http://schemas.microsoft.com/office/drawing/2014/main" id="{B14873FE-E186-4B8F-8AEE-3B3226620897}"/>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D25BEF89-B6AF-4047-BE79-E8785AE5634E}"/>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F8BFC2EA-5091-40E8-A189-3E3F81367910}"/>
              </a:ext>
            </a:extLst>
          </p:cNvPr>
          <p:cNvSpPr txBox="1"/>
          <p:nvPr/>
        </p:nvSpPr>
        <p:spPr>
          <a:xfrm>
            <a:off x="276055" y="1801106"/>
            <a:ext cx="11792932"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Đội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y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tuyến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hùng</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567A62B7-766E-4F00-97CF-3EA82F1692A0}"/>
              </a:ext>
            </a:extLst>
          </p:cNvPr>
          <p:cNvSpPr txBox="1"/>
          <p:nvPr/>
        </p:nvSpPr>
        <p:spPr>
          <a:xfrm>
            <a:off x="294139" y="3200238"/>
            <a:ext cx="11677902" cy="1384995"/>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Tiến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Linh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thủ</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mở</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tỉ</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p>
          <a:p>
            <a:pPr algn="just"/>
            <a:endParaRPr lang="en-US" sz="2800" b="1" dirty="0">
              <a:solidFill>
                <a:srgbClr val="002060"/>
              </a:solidFill>
              <a:latin typeface="Arial" panose="020B0604020202020204" pitchFamily="34" charset="0"/>
              <a:cs typeface="Arial" panose="020B0604020202020204" pitchFamily="34" charset="0"/>
            </a:endParaRPr>
          </a:p>
          <a:p>
            <a:pPr algn="just"/>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Malaysia.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02A44DE-2817-45DB-9D1E-E3F42B715445}"/>
              </a:ext>
            </a:extLst>
          </p:cNvPr>
          <p:cNvSpPr txBox="1"/>
          <p:nvPr/>
        </p:nvSpPr>
        <p:spPr>
          <a:xfrm>
            <a:off x="303069" y="5007188"/>
            <a:ext cx="112164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Chiếc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vòng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thực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quý</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mẹ</a:t>
            </a:r>
            <a:r>
              <a:rPr lang="en-US" sz="2800" b="1" dirty="0">
                <a:solidFill>
                  <a:srgbClr val="002060"/>
                </a:solidFill>
                <a:latin typeface="Arial" panose="020B0604020202020204" pitchFamily="34" charset="0"/>
                <a:cs typeface="Arial" panose="020B0604020202020204" pitchFamily="34" charset="0"/>
              </a:rPr>
              <a:t> Lan. </a:t>
            </a:r>
          </a:p>
        </p:txBody>
      </p:sp>
      <p:cxnSp>
        <p:nvCxnSpPr>
          <p:cNvPr id="27" name="Straight Connector 26">
            <a:extLst>
              <a:ext uri="{FF2B5EF4-FFF2-40B4-BE49-F238E27FC236}">
                <a16:creationId xmlns:a16="http://schemas.microsoft.com/office/drawing/2014/main" id="{FAE40770-9BFA-402F-90D6-D15F522AFA35}"/>
              </a:ext>
            </a:extLst>
          </p:cNvPr>
          <p:cNvCxnSpPr/>
          <p:nvPr/>
        </p:nvCxnSpPr>
        <p:spPr>
          <a:xfrm flipH="1">
            <a:off x="7294279" y="174436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4A024F-4513-4512-BDFC-306C536D8AF9}"/>
              </a:ext>
            </a:extLst>
          </p:cNvPr>
          <p:cNvSpPr txBox="1"/>
          <p:nvPr/>
        </p:nvSpPr>
        <p:spPr>
          <a:xfrm>
            <a:off x="3626654" y="2302040"/>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29" name="TextBox 28">
            <a:extLst>
              <a:ext uri="{FF2B5EF4-FFF2-40B4-BE49-F238E27FC236}">
                <a16:creationId xmlns:a16="http://schemas.microsoft.com/office/drawing/2014/main" id="{83E1203C-06EE-4A25-B73A-D9DF5152716E}"/>
              </a:ext>
            </a:extLst>
          </p:cNvPr>
          <p:cNvSpPr txBox="1"/>
          <p:nvPr/>
        </p:nvSpPr>
        <p:spPr>
          <a:xfrm>
            <a:off x="7960844" y="2304081"/>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0" name="Straight Connector 29">
            <a:extLst>
              <a:ext uri="{FF2B5EF4-FFF2-40B4-BE49-F238E27FC236}">
                <a16:creationId xmlns:a16="http://schemas.microsoft.com/office/drawing/2014/main" id="{4C0BA282-8B36-45EF-A3EB-DCE2A1AF7E9B}"/>
              </a:ext>
            </a:extLst>
          </p:cNvPr>
          <p:cNvCxnSpPr/>
          <p:nvPr/>
        </p:nvCxnSpPr>
        <p:spPr>
          <a:xfrm flipH="1">
            <a:off x="3723584" y="493510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7F7F3E1-1578-49AD-8F1D-7CB6D959CD06}"/>
              </a:ext>
            </a:extLst>
          </p:cNvPr>
          <p:cNvSpPr txBox="1"/>
          <p:nvPr/>
        </p:nvSpPr>
        <p:spPr>
          <a:xfrm>
            <a:off x="836022" y="3606022"/>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2" name="TextBox 31">
            <a:extLst>
              <a:ext uri="{FF2B5EF4-FFF2-40B4-BE49-F238E27FC236}">
                <a16:creationId xmlns:a16="http://schemas.microsoft.com/office/drawing/2014/main" id="{04EF99C8-1751-4063-85D7-467BC5A8564E}"/>
              </a:ext>
            </a:extLst>
          </p:cNvPr>
          <p:cNvSpPr txBox="1"/>
          <p:nvPr/>
        </p:nvSpPr>
        <p:spPr>
          <a:xfrm>
            <a:off x="5874807" y="3606022"/>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A8176721-1E42-4320-8BC5-5908F523639B}"/>
              </a:ext>
            </a:extLst>
          </p:cNvPr>
          <p:cNvSpPr txBox="1"/>
          <p:nvPr/>
        </p:nvSpPr>
        <p:spPr>
          <a:xfrm>
            <a:off x="6703923" y="5550881"/>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B35D9CB3-D520-48D6-BC27-168BF7006DD9}"/>
              </a:ext>
            </a:extLst>
          </p:cNvPr>
          <p:cNvSpPr txBox="1"/>
          <p:nvPr/>
        </p:nvSpPr>
        <p:spPr>
          <a:xfrm>
            <a:off x="1329126" y="5530408"/>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EE2B6B28-11C0-4060-BB6D-BFF746FA770C}"/>
              </a:ext>
            </a:extLst>
          </p:cNvPr>
          <p:cNvCxnSpPr/>
          <p:nvPr/>
        </p:nvCxnSpPr>
        <p:spPr>
          <a:xfrm flipH="1">
            <a:off x="2393912" y="313805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666858-866A-48CB-8F2A-AD5C599AA62A}"/>
              </a:ext>
            </a:extLst>
          </p:cNvPr>
          <p:cNvCxnSpPr/>
          <p:nvPr/>
        </p:nvCxnSpPr>
        <p:spPr>
          <a:xfrm>
            <a:off x="2434882" y="3688051"/>
            <a:ext cx="13498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052DB4-8C54-4994-BB40-171C6503BF85}"/>
              </a:ext>
            </a:extLst>
          </p:cNvPr>
          <p:cNvCxnSpPr/>
          <p:nvPr/>
        </p:nvCxnSpPr>
        <p:spPr>
          <a:xfrm>
            <a:off x="3723584" y="5489768"/>
            <a:ext cx="2585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graphicFrame>
        <p:nvGraphicFramePr>
          <p:cNvPr id="26" name="Table 25">
            <a:extLst>
              <a:ext uri="{FF2B5EF4-FFF2-40B4-BE49-F238E27FC236}">
                <a16:creationId xmlns:a16="http://schemas.microsoft.com/office/drawing/2014/main" id="{D505AAA3-64A0-4465-ACB9-CC503D33224D}"/>
              </a:ext>
            </a:extLst>
          </p:cNvPr>
          <p:cNvGraphicFramePr>
            <a:graphicFrameLocks noGrp="1"/>
          </p:cNvGraphicFramePr>
          <p:nvPr>
            <p:extLst>
              <p:ext uri="{D42A27DB-BD31-4B8C-83A1-F6EECF244321}">
                <p14:modId xmlns:p14="http://schemas.microsoft.com/office/powerpoint/2010/main" val="1717318753"/>
              </p:ext>
            </p:extLst>
          </p:nvPr>
        </p:nvGraphicFramePr>
        <p:xfrm>
          <a:off x="335960" y="1310325"/>
          <a:ext cx="11520080" cy="5151120"/>
        </p:xfrm>
        <a:graphic>
          <a:graphicData uri="http://schemas.openxmlformats.org/drawingml/2006/table">
            <a:tbl>
              <a:tblPr firstRow="1" bandRow="1">
                <a:tableStyleId>{5C22544A-7EE6-4342-B048-85BDC9FD1C3A}</a:tableStyleId>
              </a:tblPr>
              <a:tblGrid>
                <a:gridCol w="2880020">
                  <a:extLst>
                    <a:ext uri="{9D8B030D-6E8A-4147-A177-3AD203B41FA5}">
                      <a16:colId xmlns:a16="http://schemas.microsoft.com/office/drawing/2014/main" val="1434577141"/>
                    </a:ext>
                  </a:extLst>
                </a:gridCol>
                <a:gridCol w="2880020">
                  <a:extLst>
                    <a:ext uri="{9D8B030D-6E8A-4147-A177-3AD203B41FA5}">
                      <a16:colId xmlns:a16="http://schemas.microsoft.com/office/drawing/2014/main" val="3922390204"/>
                    </a:ext>
                  </a:extLst>
                </a:gridCol>
                <a:gridCol w="2880020">
                  <a:extLst>
                    <a:ext uri="{9D8B030D-6E8A-4147-A177-3AD203B41FA5}">
                      <a16:colId xmlns:a16="http://schemas.microsoft.com/office/drawing/2014/main" val="2699395558"/>
                    </a:ext>
                  </a:extLst>
                </a:gridCol>
                <a:gridCol w="2880020">
                  <a:extLst>
                    <a:ext uri="{9D8B030D-6E8A-4147-A177-3AD203B41FA5}">
                      <a16:colId xmlns:a16="http://schemas.microsoft.com/office/drawing/2014/main" val="703720822"/>
                    </a:ext>
                  </a:extLst>
                </a:gridCol>
              </a:tblGrid>
              <a:tr h="332853">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tc>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Giống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gridSpan="2">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Khác</a:t>
                      </a:r>
                      <a:r>
                        <a:rPr lang="en-US" sz="28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aseline="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hMerge="1">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extLst>
                  <a:ext uri="{0D108BD9-81ED-4DB2-BD59-A6C34878D82A}">
                    <a16:rowId xmlns:a16="http://schemas.microsoft.com/office/drawing/2014/main" val="1176040795"/>
                  </a:ext>
                </a:extLst>
              </a:tr>
              <a:tr h="37084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Chức</a:t>
                      </a:r>
                      <a:r>
                        <a:rPr lang="en-US" sz="2800" b="1" dirty="0">
                          <a:solidFill>
                            <a:srgbClr val="FA7E86"/>
                          </a:solidFill>
                          <a:latin typeface="Arial" panose="020B0604020202020204" pitchFamily="34" charset="0"/>
                          <a:cs typeface="Arial" panose="020B0604020202020204" pitchFamily="34" charset="0"/>
                        </a:rPr>
                        <a:t> </a:t>
                      </a:r>
                      <a:r>
                        <a:rPr lang="en-US" sz="2800" b="1" dirty="0" err="1">
                          <a:solidFill>
                            <a:srgbClr val="FA7E86"/>
                          </a:solidFill>
                          <a:latin typeface="Arial" panose="020B0604020202020204" pitchFamily="34" charset="0"/>
                          <a:cs typeface="Arial" panose="020B0604020202020204" pitchFamily="34" charset="0"/>
                        </a:rPr>
                        <a:t>năng</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Vị</a:t>
                      </a:r>
                      <a:r>
                        <a:rPr lang="en-US" sz="2800" b="1" baseline="0" dirty="0">
                          <a:solidFill>
                            <a:srgbClr val="FA7E86"/>
                          </a:solidFill>
                          <a:latin typeface="Arial" panose="020B0604020202020204" pitchFamily="34" charset="0"/>
                          <a:cs typeface="Arial" panose="020B0604020202020204" pitchFamily="34" charset="0"/>
                        </a:rPr>
                        <a:t> </a:t>
                      </a:r>
                      <a:r>
                        <a:rPr lang="en-US" sz="2800" b="1" baseline="0" dirty="0" err="1">
                          <a:solidFill>
                            <a:srgbClr val="FA7E86"/>
                          </a:solidFill>
                          <a:latin typeface="Arial" panose="020B0604020202020204" pitchFamily="34" charset="0"/>
                          <a:cs typeface="Arial" panose="020B0604020202020204" pitchFamily="34" charset="0"/>
                        </a:rPr>
                        <a:t>ngữ</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extLst>
                  <a:ext uri="{0D108BD9-81ED-4DB2-BD59-A6C34878D82A}">
                    <a16:rowId xmlns:a16="http://schemas.microsoft.com/office/drawing/2014/main" val="145808106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làm</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C997C6"/>
                    </a:solidFill>
                  </a:tcPr>
                </a:tc>
                <a:tc rowSpan="3">
                  <a:txBody>
                    <a:bodyPr/>
                    <a:lstStyle/>
                    <a:p>
                      <a:pPr algn="ct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hai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bộ</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phận</a:t>
                      </a:r>
                      <a:r>
                        <a:rPr lang="en-US" sz="280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vị</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endParaRPr lang="en-US" sz="2800" b="1" baseline="0" dirty="0">
                        <a:solidFill>
                          <a:srgbClr val="002060"/>
                        </a:solidFill>
                        <a:latin typeface="Arial" panose="020B0604020202020204" pitchFamily="34" charset="0"/>
                        <a:cs typeface="Arial" panose="020B0604020202020204" pitchFamily="34" charset="0"/>
                      </a:endParaRPr>
                    </a:p>
                    <a:p>
                      <a:pPr algn="ctr"/>
                      <a:endParaRPr lang="en-US" sz="2800" b="1" baseline="0" dirty="0">
                        <a:solidFill>
                          <a:srgbClr val="002060"/>
                        </a:solidFill>
                        <a:latin typeface="Arial" panose="020B0604020202020204" pitchFamily="34" charset="0"/>
                        <a:cs typeface="Arial" panose="020B0604020202020204" pitchFamily="34" charset="0"/>
                      </a:endParaRPr>
                    </a:p>
                    <a:p>
                      <a:pPr algn="ct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thường</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là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danh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a:solidFill>
                            <a:srgbClr val="002060"/>
                          </a:solidFill>
                          <a:latin typeface="Arial" panose="020B0604020202020204" pitchFamily="34" charset="0"/>
                          <a:cs typeface="Arial" panose="020B0604020202020204" pitchFamily="34" charset="0"/>
                        </a:rPr>
                        <a:t>(</a:t>
                      </a:r>
                      <a:r>
                        <a:rPr lang="en-US" sz="2800" b="0" baseline="0" dirty="0" err="1">
                          <a:solidFill>
                            <a:srgbClr val="002060"/>
                          </a:solidFill>
                          <a:latin typeface="Arial" panose="020B0604020202020204" pitchFamily="34" charset="0"/>
                          <a:cs typeface="Arial" panose="020B0604020202020204" pitchFamily="34" charset="0"/>
                        </a:rPr>
                        <a:t>cụm</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danh</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từ</a:t>
                      </a:r>
                      <a:r>
                        <a:rPr lang="en-US" sz="2800" b="0" baseline="0"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a:txBody>
                  <a:tcPr anchor="ctr">
                    <a:solidFill>
                      <a:srgbClr val="F498C2"/>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hoạt</a:t>
                      </a:r>
                      <a:r>
                        <a:rPr lang="en-US" sz="2800" b="1" dirty="0">
                          <a:solidFill>
                            <a:srgbClr val="002060"/>
                          </a:solidFill>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động</a:t>
                      </a:r>
                      <a:r>
                        <a:rPr lang="en-US" sz="2800" b="1" dirty="0">
                          <a:solidFill>
                            <a:srgbClr val="002060"/>
                          </a:solidFill>
                          <a:effectLst/>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sự</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vật</a:t>
                      </a:r>
                      <a:endParaRPr lang="en-US" sz="2800" b="0" dirty="0">
                        <a:solidFill>
                          <a:srgbClr val="002060"/>
                        </a:solidFill>
                        <a:latin typeface="Arial" panose="020B0604020202020204" pitchFamily="34" charset="0"/>
                        <a:cs typeface="Arial" panose="020B0604020202020204" pitchFamily="34" charset="0"/>
                      </a:endParaRPr>
                    </a:p>
                  </a:txBody>
                  <a:tcPr>
                    <a:solidFill>
                      <a:srgbClr val="C997C6"/>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C997C6"/>
                    </a:solidFill>
                  </a:tcPr>
                </a:tc>
                <a:extLst>
                  <a:ext uri="{0D108BD9-81ED-4DB2-BD59-A6C34878D82A}">
                    <a16:rowId xmlns:a16="http://schemas.microsoft.com/office/drawing/2014/main" val="331100840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thế</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nào</a:t>
                      </a:r>
                      <a:r>
                        <a:rPr lang="en-US" sz="2800" b="1" baseline="0" dirty="0">
                          <a:solidFill>
                            <a:schemeClr val="tx2">
                              <a:lumMod val="75000"/>
                            </a:schemeClr>
                          </a:solidFill>
                          <a:latin typeface="Arial" panose="020B0604020202020204" pitchFamily="34" charset="0"/>
                          <a:cs typeface="Arial" panose="020B0604020202020204" pitchFamily="34" charset="0"/>
                        </a:rPr>
                        <a:t>?</a:t>
                      </a:r>
                    </a:p>
                  </a:txBody>
                  <a:tcPr anchor="ctr">
                    <a:solidFill>
                      <a:srgbClr val="F498C2"/>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498C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đặc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sự</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vật</a:t>
                      </a:r>
                      <a:r>
                        <a:rPr lang="en-US" sz="2800" b="0" dirty="0">
                          <a:solidFill>
                            <a:srgbClr val="002060"/>
                          </a:solidFill>
                          <a:latin typeface="Arial" panose="020B0604020202020204" pitchFamily="34" charset="0"/>
                          <a:cs typeface="Arial" panose="020B0604020202020204" pitchFamily="34" charset="0"/>
                        </a:rPr>
                        <a:t>. </a:t>
                      </a:r>
                    </a:p>
                  </a:txBody>
                  <a:tcPr anchor="ctr">
                    <a:solidFill>
                      <a:srgbClr val="F498C2"/>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Tính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tính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498C2"/>
                    </a:solidFill>
                  </a:tcPr>
                </a:tc>
                <a:extLst>
                  <a:ext uri="{0D108BD9-81ED-4DB2-BD59-A6C34878D82A}">
                    <a16:rowId xmlns:a16="http://schemas.microsoft.com/office/drawing/2014/main" val="1136966588"/>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FCDCDF"/>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CDCDF"/>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Dùng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để</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thiệu</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hoặc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p>
                  </a:txBody>
                  <a:tcPr anchor="ctr">
                    <a:solidFill>
                      <a:srgbClr val="FCDCDF"/>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Danh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danh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CDCDF"/>
                    </a:solidFill>
                  </a:tcPr>
                </a:tc>
                <a:extLst>
                  <a:ext uri="{0D108BD9-81ED-4DB2-BD59-A6C34878D82A}">
                    <a16:rowId xmlns:a16="http://schemas.microsoft.com/office/drawing/2014/main" val="558041321"/>
                  </a:ext>
                </a:extLst>
              </a:tr>
            </a:tbl>
          </a:graphicData>
        </a:graphic>
      </p:graphicFrame>
      <p:sp>
        <p:nvSpPr>
          <p:cNvPr id="27" name="Title 1">
            <a:extLst>
              <a:ext uri="{FF2B5EF4-FFF2-40B4-BE49-F238E27FC236}">
                <a16:creationId xmlns:a16="http://schemas.microsoft.com/office/drawing/2014/main" id="{5CEB9DA9-7722-4FB8-8A96-EB6014E88372}"/>
              </a:ext>
            </a:extLst>
          </p:cNvPr>
          <p:cNvSpPr txBox="1">
            <a:spLocks/>
          </p:cNvSpPr>
          <p:nvPr/>
        </p:nvSpPr>
        <p:spPr>
          <a:xfrm>
            <a:off x="0" y="244359"/>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3BC2DE1-CD96-41DF-A279-8DFD684A46F3}"/>
              </a:ext>
            </a:extLst>
          </p:cNvPr>
          <p:cNvSpPr/>
          <p:nvPr/>
        </p:nvSpPr>
        <p:spPr>
          <a:xfrm>
            <a:off x="3375490" y="2625630"/>
            <a:ext cx="2580640" cy="35864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726D8F-76C5-426F-9410-21D3290023A7}"/>
              </a:ext>
            </a:extLst>
          </p:cNvPr>
          <p:cNvSpPr/>
          <p:nvPr/>
        </p:nvSpPr>
        <p:spPr>
          <a:xfrm>
            <a:off x="632426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88C98-2FE5-4A17-A7FB-FD396B6F0001}"/>
              </a:ext>
            </a:extLst>
          </p:cNvPr>
          <p:cNvSpPr/>
          <p:nvPr/>
        </p:nvSpPr>
        <p:spPr>
          <a:xfrm>
            <a:off x="6232820" y="3342640"/>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A05609C-9958-471B-A05E-0F50A038925B}"/>
              </a:ext>
            </a:extLst>
          </p:cNvPr>
          <p:cNvSpPr/>
          <p:nvPr/>
        </p:nvSpPr>
        <p:spPr>
          <a:xfrm>
            <a:off x="6232820" y="514096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DD70417-E2BD-452A-BA99-ABC440CB1234}"/>
              </a:ext>
            </a:extLst>
          </p:cNvPr>
          <p:cNvSpPr/>
          <p:nvPr/>
        </p:nvSpPr>
        <p:spPr>
          <a:xfrm>
            <a:off x="909015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85BE1E-3CD3-4D68-A2A0-9AF065810DB4}"/>
              </a:ext>
            </a:extLst>
          </p:cNvPr>
          <p:cNvSpPr/>
          <p:nvPr/>
        </p:nvSpPr>
        <p:spPr>
          <a:xfrm>
            <a:off x="9090150" y="3373435"/>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CA4A60-0B73-49D1-96B4-4EB8645227DF}"/>
              </a:ext>
            </a:extLst>
          </p:cNvPr>
          <p:cNvSpPr/>
          <p:nvPr/>
        </p:nvSpPr>
        <p:spPr>
          <a:xfrm>
            <a:off x="9090150" y="513588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19" name="TextBox 18">
            <a:extLst>
              <a:ext uri="{FF2B5EF4-FFF2-40B4-BE49-F238E27FC236}">
                <a16:creationId xmlns:a16="http://schemas.microsoft.com/office/drawing/2014/main" id="{9E78C082-7871-4297-A5C3-9C0760B66EFD}"/>
              </a:ext>
            </a:extLst>
          </p:cNvPr>
          <p:cNvSpPr txBox="1"/>
          <p:nvPr/>
        </p:nvSpPr>
        <p:spPr>
          <a:xfrm>
            <a:off x="303321" y="736570"/>
            <a:ext cx="11585358" cy="5324535"/>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a:p>
            <a:pPr algn="just">
              <a:spcBef>
                <a:spcPts val="600"/>
              </a:spcBef>
              <a:spcAft>
                <a:spcPts val="600"/>
              </a:spcAft>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Bấy giờ tôi còn là một chú bé lên mười. Mỗi lần đi cắt cỏ, bao giờ tôi cũng tìm bứt một nắm cây mía đất, khoan khoái nằm xuống cạnh sọt cỏ đã đầy và nhấm nháp từng cây một. Buổi chiều ở làng ven sông yên tĩnh một cách lạ lùng.</a:t>
            </a:r>
          </a:p>
          <a:p>
            <a:pPr algn="r">
              <a:spcBef>
                <a:spcPts val="600"/>
              </a:spcBef>
              <a:spcAft>
                <a:spcPts val="600"/>
              </a:spcAft>
            </a:pPr>
            <a:r>
              <a:rPr lang="vi-VN" sz="4000" b="1" i="1" dirty="0">
                <a:solidFill>
                  <a:srgbClr val="000000"/>
                </a:solidFill>
                <a:effectLst/>
                <a:latin typeface="Arial" panose="020B0604020202020204" pitchFamily="34" charset="0"/>
                <a:cs typeface="Arial" panose="020B0604020202020204" pitchFamily="34" charset="0"/>
              </a:rPr>
              <a:t>Theo TRẦN HÒA BÌNH</a:t>
            </a:r>
          </a:p>
        </p:txBody>
      </p:sp>
    </p:spTree>
    <p:extLst>
      <p:ext uri="{BB962C8B-B14F-4D97-AF65-F5344CB8AC3E}">
        <p14:creationId xmlns:p14="http://schemas.microsoft.com/office/powerpoint/2010/main" val="24969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8" dur="500"/>
                                        <p:tgtEl>
                                          <p:spTgt spid="19">
                                            <p:txEl>
                                              <p:pRg st="1" end="1"/>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567894"/>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303321" y="3367460"/>
            <a:ext cx="9151397"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a:t>
            </a:r>
            <a:r>
              <a:rPr lang="en-US" sz="4000" b="1" i="0" dirty="0">
                <a:solidFill>
                  <a:srgbClr val="FF0000"/>
                </a:solidFill>
                <a:effectLst/>
                <a:latin typeface="Arial" panose="020B0604020202020204" pitchFamily="34" charset="0"/>
                <a:cs typeface="Arial" panose="020B0604020202020204" pitchFamily="34" charset="0"/>
              </a:rPr>
              <a:t>u</a:t>
            </a:r>
            <a:r>
              <a:rPr lang="vi-VN" sz="4000" b="1" i="0" dirty="0">
                <a:solidFill>
                  <a:srgbClr val="FF0000"/>
                </a:solidFill>
                <a:effectLst/>
                <a:latin typeface="Arial" panose="020B0604020202020204" pitchFamily="34" charset="0"/>
                <a:cs typeface="Arial" panose="020B0604020202020204" pitchFamily="34" charset="0"/>
              </a:rPr>
              <a:t> này có tác dụng giới thiệu nhân vật vào thời còn nhỏ tuổi.</a:t>
            </a:r>
          </a:p>
        </p:txBody>
      </p:sp>
      <p:sp>
        <p:nvSpPr>
          <p:cNvPr id="25" name="TextBox 24">
            <a:extLst>
              <a:ext uri="{FF2B5EF4-FFF2-40B4-BE49-F238E27FC236}">
                <a16:creationId xmlns:a16="http://schemas.microsoft.com/office/drawing/2014/main" id="{CA2EEC24-3BC2-44E9-BD5A-22E8066A23AA}"/>
              </a:ext>
            </a:extLst>
          </p:cNvPr>
          <p:cNvSpPr txBox="1"/>
          <p:nvPr/>
        </p:nvSpPr>
        <p:spPr>
          <a:xfrm>
            <a:off x="870012" y="2244676"/>
            <a:ext cx="10777491" cy="769441"/>
          </a:xfrm>
          <a:prstGeom prst="rect">
            <a:avLst/>
          </a:prstGeom>
          <a:noFill/>
        </p:spPr>
        <p:txBody>
          <a:bodyPr wrap="square">
            <a:spAutoFit/>
          </a:bodyPr>
          <a:lstStyle/>
          <a:p>
            <a:pPr algn="just">
              <a:spcBef>
                <a:spcPts val="600"/>
              </a:spcBef>
              <a:spcAft>
                <a:spcPts val="600"/>
              </a:spcAft>
            </a:pPr>
            <a:r>
              <a:rPr lang="vi-VN" sz="4400" b="1" i="0" dirty="0">
                <a:solidFill>
                  <a:srgbClr val="000000"/>
                </a:solidFill>
                <a:effectLst/>
                <a:latin typeface="Arial" panose="020B0604020202020204" pitchFamily="34" charset="0"/>
                <a:cs typeface="Arial" panose="020B0604020202020204" pitchFamily="34" charset="0"/>
              </a:rPr>
              <a:t>Bấy giờ tôi còn là một chú bé lên mười. </a:t>
            </a:r>
            <a:endParaRPr lang="vi-VN" sz="4400" b="1" i="1" dirty="0">
              <a:solidFill>
                <a:srgbClr val="000000"/>
              </a:solidFill>
              <a:effectLst/>
              <a:latin typeface="Arial" panose="020B0604020202020204" pitchFamily="34" charset="0"/>
              <a:cs typeface="Arial" panose="020B0604020202020204" pitchFamily="34" charset="0"/>
            </a:endParaRPr>
          </a:p>
        </p:txBody>
      </p:sp>
      <p:pic>
        <p:nvPicPr>
          <p:cNvPr id="26" name="图片 37" descr="桌子上放了不同类型的玩具熊&#10;&#10;低可信度描述已自动生成">
            <a:extLst>
              <a:ext uri="{FF2B5EF4-FFF2-40B4-BE49-F238E27FC236}">
                <a16:creationId xmlns:a16="http://schemas.microsoft.com/office/drawing/2014/main" id="{13909E9B-45FC-4385-AAA4-A24082752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 r="74350"/>
          <a:stretch>
            <a:fillRect/>
          </a:stretch>
        </p:blipFill>
        <p:spPr>
          <a:xfrm>
            <a:off x="9321553" y="2422499"/>
            <a:ext cx="2870447" cy="4450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fade">
                                      <p:cBhvr>
                                        <p:cTn id="3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230821" y="4699615"/>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a:t>
            </a:r>
            <a:r>
              <a:rPr lang="en-US" sz="4000" b="1" i="0" dirty="0">
                <a:solidFill>
                  <a:srgbClr val="FF0000"/>
                </a:solidFill>
                <a:effectLst/>
                <a:latin typeface="Arial" panose="020B0604020202020204" pitchFamily="34" charset="0"/>
                <a:cs typeface="Arial" panose="020B0604020202020204" pitchFamily="34" charset="0"/>
              </a:rPr>
              <a:t>m</a:t>
            </a:r>
            <a:r>
              <a:rPr lang="vi-VN" sz="4000" b="1" i="0" dirty="0">
                <a:solidFill>
                  <a:srgbClr val="FF0000"/>
                </a:solidFill>
                <a:effectLst/>
                <a:latin typeface="Arial" panose="020B0604020202020204" pitchFamily="34" charset="0"/>
                <a:cs typeface="Arial" panose="020B0604020202020204" pitchFamily="34" charset="0"/>
              </a:rPr>
              <a:t>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hành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động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nhân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vật</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2800767"/>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Mỗi lần đi cắt cỏ, bao giờ tôi cũng tìm bứt một nắm cây mía đất, khoan khoái nằm xuống cạnh sọt cỏ đã đầy và nhấm nháp từng cây một.</a:t>
            </a:r>
            <a:endParaRPr lang="vi-VN" sz="4400" b="1"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2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barn(inVertical)">
                                      <p:cBhvr>
                                        <p:cTn id="19" dur="500"/>
                                        <p:tgtEl>
                                          <p:spTgt spid="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barn(inVertical)">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152401" y="3429000"/>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a:t>
            </a:r>
            <a:r>
              <a:rPr lang="vi-VN" sz="4000" b="1" i="0" dirty="0" err="1">
                <a:solidFill>
                  <a:srgbClr val="FF0000"/>
                </a:solidFill>
                <a:effectLst/>
                <a:latin typeface="Arial" panose="020B0604020202020204" pitchFamily="34" charset="0"/>
                <a:cs typeface="Arial" panose="020B0604020202020204" pitchFamily="34" charset="0"/>
              </a:rPr>
              <a:t>kể</a:t>
            </a:r>
            <a:r>
              <a:rPr lang="vi-VN" sz="4000" b="1" i="0" dirty="0">
                <a:solidFill>
                  <a:srgbClr val="FF0000"/>
                </a:solidFill>
                <a:effectLst/>
                <a:latin typeface="Arial" panose="020B0604020202020204" pitchFamily="34" charset="0"/>
                <a:cs typeface="Arial" panose="020B0604020202020204" pitchFamily="34" charset="0"/>
              </a:rPr>
              <a:t> </a:t>
            </a:r>
            <a:r>
              <a:rPr lang="en-US" sz="4000" b="1" i="0" dirty="0">
                <a:solidFill>
                  <a:srgbClr val="FF0000"/>
                </a:solidFill>
                <a:effectLst/>
                <a:latin typeface="Arial" panose="020B0604020202020204" pitchFamily="34" charset="0"/>
                <a:cs typeface="Arial" panose="020B0604020202020204" pitchFamily="34" charset="0"/>
              </a:rPr>
              <a:t>Ai </a:t>
            </a:r>
            <a:r>
              <a:rPr lang="en-US" sz="4000" b="1" i="0" dirty="0" err="1">
                <a:solidFill>
                  <a:srgbClr val="FF0000"/>
                </a:solidFill>
                <a:effectLst/>
                <a:latin typeface="Arial" panose="020B0604020202020204" pitchFamily="34" charset="0"/>
                <a:cs typeface="Arial" panose="020B0604020202020204" pitchFamily="34" charset="0"/>
              </a:rPr>
              <a:t>thế</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nào</a:t>
            </a:r>
            <a:r>
              <a:rPr lang="vi-VN" sz="4000" b="1" i="0" dirty="0">
                <a:solidFill>
                  <a:srgbClr val="FF0000"/>
                </a:solidFill>
                <a:effectLst/>
                <a:latin typeface="Arial" panose="020B0604020202020204" pitchFamily="34" charset="0"/>
                <a:cs typeface="Arial" panose="020B0604020202020204" pitchFamily="34" charset="0"/>
              </a:rPr>
              <a:t>?</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a:t>
            </a:r>
            <a:r>
              <a:rPr lang="en-US" sz="4000" b="1" i="0" dirty="0" err="1">
                <a:solidFill>
                  <a:srgbClr val="FF0000"/>
                </a:solidFill>
                <a:effectLst/>
                <a:latin typeface="Arial" panose="020B0604020202020204" pitchFamily="34" charset="0"/>
                <a:cs typeface="Arial" panose="020B0604020202020204" pitchFamily="34" charset="0"/>
              </a:rPr>
              <a:t>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trạng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thái</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yên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tĩnh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một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làng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ven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sông</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1446550"/>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Buổi chiều ở làng ven sông yên tĩnh một cách lạ lùng.</a:t>
            </a:r>
          </a:p>
        </p:txBody>
      </p:sp>
      <p:pic>
        <p:nvPicPr>
          <p:cNvPr id="9" name="图片 22">
            <a:extLst>
              <a:ext uri="{FF2B5EF4-FFF2-40B4-BE49-F238E27FC236}">
                <a16:creationId xmlns:a16="http://schemas.microsoft.com/office/drawing/2014/main" id="{BE486CD0-2C85-46EB-A3AE-541A7E27CD8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632416"/>
            <a:ext cx="12192000" cy="438785"/>
          </a:xfrm>
          <a:prstGeom prst="rect">
            <a:avLst/>
          </a:prstGeom>
        </p:spPr>
      </p:pic>
      <p:pic>
        <p:nvPicPr>
          <p:cNvPr id="8" name="图片 22">
            <a:extLst>
              <a:ext uri="{FF2B5EF4-FFF2-40B4-BE49-F238E27FC236}">
                <a16:creationId xmlns:a16="http://schemas.microsoft.com/office/drawing/2014/main" id="{5D7CB403-B6FE-481E-89B2-B4D03BE7003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900047"/>
            <a:ext cx="12192000" cy="438785"/>
          </a:xfrm>
          <a:prstGeom prst="rect">
            <a:avLst/>
          </a:prstGeom>
        </p:spPr>
      </p:pic>
      <p:pic>
        <p:nvPicPr>
          <p:cNvPr id="7" name="图片 22">
            <a:extLst>
              <a:ext uri="{FF2B5EF4-FFF2-40B4-BE49-F238E27FC236}">
                <a16:creationId xmlns:a16="http://schemas.microsoft.com/office/drawing/2014/main" id="{73E640F7-4D7A-4610-8C5E-EC9403D8487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168135"/>
            <a:ext cx="12192000" cy="438785"/>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Tree>
    <p:extLst>
      <p:ext uri="{BB962C8B-B14F-4D97-AF65-F5344CB8AC3E}">
        <p14:creationId xmlns:p14="http://schemas.microsoft.com/office/powerpoint/2010/main" val="15282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6" dur="500"/>
                                        <p:tgtEl>
                                          <p:spTgt spid="2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04A8E19-43E2-472F-9041-F1CB262E15F4}"/>
              </a:ext>
            </a:extLst>
          </p:cNvPr>
          <p:cNvPicPr>
            <a:picLocks noChangeAspect="1"/>
          </p:cNvPicPr>
          <p:nvPr/>
        </p:nvPicPr>
        <p:blipFill rotWithShape="1">
          <a:blip r:embed="rId2">
            <a:extLst>
              <a:ext uri="{28A0092B-C50C-407E-A947-70E740481C1C}">
                <a14:useLocalDpi xmlns:a14="http://schemas.microsoft.com/office/drawing/2010/main" val="0"/>
              </a:ext>
            </a:extLst>
          </a:blip>
          <a:srcRect l="7065" t="22783" r="8534" b="25825"/>
          <a:stretch/>
        </p:blipFill>
        <p:spPr>
          <a:xfrm>
            <a:off x="437966" y="42877"/>
            <a:ext cx="11227292" cy="6836250"/>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40" name="TextBox 39">
            <a:extLst>
              <a:ext uri="{FF2B5EF4-FFF2-40B4-BE49-F238E27FC236}">
                <a16:creationId xmlns:a16="http://schemas.microsoft.com/office/drawing/2014/main" id="{C46831DC-DD1D-4EA9-A35C-369319655281}"/>
              </a:ext>
            </a:extLst>
          </p:cNvPr>
          <p:cNvSpPr txBox="1"/>
          <p:nvPr/>
        </p:nvSpPr>
        <p:spPr>
          <a:xfrm>
            <a:off x="1954567" y="2676552"/>
            <a:ext cx="8282866" cy="2062103"/>
          </a:xfrm>
          <a:prstGeom prst="rect">
            <a:avLst/>
          </a:prstGeom>
          <a:noFill/>
        </p:spPr>
        <p:txBody>
          <a:bodyPr wrap="square">
            <a:spAutoFit/>
          </a:bodyPr>
          <a:lstStyle/>
          <a:p>
            <a:pPr algn="just"/>
            <a:r>
              <a:rPr lang="vi-VN" sz="3200" b="1" i="0" dirty="0">
                <a:solidFill>
                  <a:schemeClr val="bg1"/>
                </a:solidFill>
                <a:effectLst/>
                <a:cs typeface="Arial" panose="020B0604020202020204" pitchFamily="34" charset="0"/>
              </a:rPr>
              <a:t>3</a:t>
            </a:r>
            <a:r>
              <a:rPr lang="en-US" sz="3200" dirty="0">
                <a:solidFill>
                  <a:schemeClr val="bg1"/>
                </a:solidFill>
                <a:cs typeface="Arial" panose="020B0604020202020204" pitchFamily="34" charset="0"/>
              </a:rPr>
              <a:t>: </a:t>
            </a:r>
            <a:r>
              <a:rPr lang="vi-VN" sz="3200" b="1" i="0" dirty="0">
                <a:solidFill>
                  <a:schemeClr val="bg1"/>
                </a:solidFill>
                <a:effectLst/>
                <a:cs typeface="Arial" panose="020B0604020202020204" pitchFamily="34" charset="0"/>
              </a:rPr>
              <a:t>Hãy viết một đoạn văn ngắn về bác sĩ Ly trong truyện Khuất phục tên cướp biển đã học (trong đó có dùng 3 kiểu câu kể nói trên).</a:t>
            </a:r>
            <a:endParaRPr lang="vi-VN" sz="3200" b="0" i="0" dirty="0">
              <a:solidFill>
                <a:schemeClr val="bg1"/>
              </a:solidFill>
              <a:effectLst/>
              <a:cs typeface="Arial" panose="020B0604020202020204" pitchFamily="34" charset="0"/>
            </a:endParaRPr>
          </a:p>
        </p:txBody>
      </p:sp>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randombar(horizontal)">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3" name="Rectangle 2">
            <a:extLst>
              <a:ext uri="{FF2B5EF4-FFF2-40B4-BE49-F238E27FC236}">
                <a16:creationId xmlns:a16="http://schemas.microsoft.com/office/drawing/2014/main" id="{1F381473-021D-4D76-ACEE-5C3748660236}"/>
              </a:ext>
            </a:extLst>
          </p:cNvPr>
          <p:cNvSpPr/>
          <p:nvPr/>
        </p:nvSpPr>
        <p:spPr>
          <a:xfrm>
            <a:off x="1127464" y="1278384"/>
            <a:ext cx="5726097"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C2706F-AA4D-4F42-BF49-67F0B3984B46}"/>
              </a:ext>
            </a:extLst>
          </p:cNvPr>
          <p:cNvSpPr/>
          <p:nvPr/>
        </p:nvSpPr>
        <p:spPr>
          <a:xfrm>
            <a:off x="6977848" y="1278384"/>
            <a:ext cx="4964098"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33B24-40A8-4107-A985-9594691744C4}"/>
              </a:ext>
            </a:extLst>
          </p:cNvPr>
          <p:cNvSpPr/>
          <p:nvPr/>
        </p:nvSpPr>
        <p:spPr>
          <a:xfrm>
            <a:off x="232298" y="1817284"/>
            <a:ext cx="11709647"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6154B-0DB4-4981-9BA2-6AFC2716D6F3}"/>
              </a:ext>
            </a:extLst>
          </p:cNvPr>
          <p:cNvSpPr/>
          <p:nvPr/>
        </p:nvSpPr>
        <p:spPr>
          <a:xfrm>
            <a:off x="230819" y="2363355"/>
            <a:ext cx="7688064"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DC1B4-A95B-4FE1-8822-3908EEEB6E2B}"/>
              </a:ext>
            </a:extLst>
          </p:cNvPr>
          <p:cNvSpPr/>
          <p:nvPr/>
        </p:nvSpPr>
        <p:spPr>
          <a:xfrm>
            <a:off x="8043169" y="2363355"/>
            <a:ext cx="3898775"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B38057-4712-4B1E-9F93-87D1287609DF}"/>
              </a:ext>
            </a:extLst>
          </p:cNvPr>
          <p:cNvSpPr/>
          <p:nvPr/>
        </p:nvSpPr>
        <p:spPr>
          <a:xfrm>
            <a:off x="230819" y="2922972"/>
            <a:ext cx="8309499"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2BB4D5-10E1-4A56-9F13-0FB86497D92E}"/>
              </a:ext>
            </a:extLst>
          </p:cNvPr>
          <p:cNvSpPr/>
          <p:nvPr/>
        </p:nvSpPr>
        <p:spPr>
          <a:xfrm>
            <a:off x="230820" y="4635572"/>
            <a:ext cx="1313896"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483FFC-75C0-435E-8B69-793CA355B269}"/>
              </a:ext>
            </a:extLst>
          </p:cNvPr>
          <p:cNvSpPr/>
          <p:nvPr/>
        </p:nvSpPr>
        <p:spPr>
          <a:xfrm>
            <a:off x="230819" y="5221388"/>
            <a:ext cx="1313896"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C9C6A4-CCC9-4E44-94CB-DACF4B42C580}"/>
              </a:ext>
            </a:extLst>
          </p:cNvPr>
          <p:cNvSpPr/>
          <p:nvPr/>
        </p:nvSpPr>
        <p:spPr>
          <a:xfrm>
            <a:off x="230819" y="5838935"/>
            <a:ext cx="1313896"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C4552-887B-4A91-899D-CBCCB8F5E578}"/>
              </a:ext>
            </a:extLst>
          </p:cNvPr>
          <p:cNvSpPr txBox="1"/>
          <p:nvPr/>
        </p:nvSpPr>
        <p:spPr>
          <a:xfrm>
            <a:off x="1669003" y="4596198"/>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7BCB4E5-2C62-43C5-AA3E-6F434278D618}"/>
              </a:ext>
            </a:extLst>
          </p:cNvPr>
          <p:cNvSpPr txBox="1"/>
          <p:nvPr/>
        </p:nvSpPr>
        <p:spPr>
          <a:xfrm>
            <a:off x="1669003" y="5170935"/>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33A7970-6951-4C8C-A48F-331EA8DE67CB}"/>
              </a:ext>
            </a:extLst>
          </p:cNvPr>
          <p:cNvSpPr txBox="1"/>
          <p:nvPr/>
        </p:nvSpPr>
        <p:spPr>
          <a:xfrm>
            <a:off x="1669003" y="5745672"/>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thế</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nào</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4AF8F7-2EBA-4577-B0B5-772CF06487C1}"/>
              </a:ext>
            </a:extLst>
          </p:cNvPr>
          <p:cNvSpPr txBox="1"/>
          <p:nvPr/>
        </p:nvSpPr>
        <p:spPr>
          <a:xfrm>
            <a:off x="124287" y="271928"/>
            <a:ext cx="11904955" cy="4339650"/>
          </a:xfrm>
          <a:prstGeom prst="rect">
            <a:avLst/>
          </a:prstGeom>
          <a:noFill/>
        </p:spPr>
        <p:txBody>
          <a:bodyPr wrap="square">
            <a:spAutoFit/>
          </a:bodyPr>
          <a:lstStyle/>
          <a:p>
            <a:pPr algn="ctr"/>
            <a:r>
              <a:rPr lang="en-US" sz="6000" b="1" i="0" dirty="0">
                <a:solidFill>
                  <a:srgbClr val="21A3E7"/>
                </a:solidFill>
                <a:effectLst/>
                <a:latin typeface="UTM Brewers KT" panose="02040603050506020204" pitchFamily="18" charset="0"/>
                <a:cs typeface="Arial" panose="020B0604020202020204" pitchFamily="34" charset="0"/>
              </a:rPr>
              <a:t>GỢI Ý</a:t>
            </a:r>
          </a:p>
          <a:p>
            <a:pPr algn="just"/>
            <a:r>
              <a:rPr lang="en-US" sz="3600" b="0" i="0" dirty="0">
                <a:solidFill>
                  <a:srgbClr val="000000"/>
                </a:solidFill>
                <a:effectLst/>
                <a:latin typeface="Arial" panose="020B0604020202020204" pitchFamily="34" charset="0"/>
                <a:cs typeface="Arial" panose="020B0604020202020204" pitchFamily="34" charset="0"/>
              </a:rPr>
              <a:t>	</a:t>
            </a:r>
            <a:r>
              <a:rPr lang="vi-VN" sz="3600" b="0" i="0" dirty="0">
                <a:solidFill>
                  <a:srgbClr val="000000"/>
                </a:solidFill>
                <a:effectLst/>
                <a:latin typeface="Arial" panose="020B0604020202020204" pitchFamily="34" charset="0"/>
                <a:cs typeface="Arial" panose="020B0604020202020204" pitchFamily="34" charset="0"/>
              </a:rPr>
              <a:t>Bác sĩ Ly là một bác sĩ giỏi. Trong một lần đến thăm bệnh cho ông chủ quán trọ, bác sĩ Ly dám ngang nhiên đối đầu với tên cướp biển hung dữ. Bác sĩ Ly đức độ, hiền từ nhưng nghiêm nghị và cứng rắn. Chính tên cướp biển đã phải cúi đầu trước bác sĩ Ly vì sự đức độ, hiền từ, nghiêm nghị và cứng rắn đó.</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9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anim calcmode="lin" valueType="num">
                                      <p:cBhvr>
                                        <p:cTn id="22" dur="2000" fill="hold"/>
                                        <p:tgtEl>
                                          <p:spTgt spid="14"/>
                                        </p:tgtEl>
                                        <p:attrNameLst>
                                          <p:attrName>ppt_w</p:attrName>
                                        </p:attrNameLst>
                                      </p:cBhvr>
                                      <p:tavLst>
                                        <p:tav tm="0" fmla="#ppt_w*sin(2.5*pi*$)">
                                          <p:val>
                                            <p:fltVal val="0"/>
                                          </p:val>
                                        </p:tav>
                                        <p:tav tm="100000">
                                          <p:val>
                                            <p:fltVal val="1"/>
                                          </p:val>
                                        </p:tav>
                                      </p:tavLst>
                                    </p:anim>
                                    <p:anim calcmode="lin" valueType="num">
                                      <p:cBhvr>
                                        <p:cTn id="23" dur="2000" fill="hold"/>
                                        <p:tgtEl>
                                          <p:spTgt spid="1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ppt_w</p:attrName>
                                        </p:attrNameLst>
                                      </p:cBhvr>
                                      <p:tavLst>
                                        <p:tav tm="0" fmla="#ppt_w*sin(2.5*pi*$)">
                                          <p:val>
                                            <p:fltVal val="0"/>
                                          </p:val>
                                        </p:tav>
                                        <p:tav tm="100000">
                                          <p:val>
                                            <p:fltVal val="1"/>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par>
                                <p:cTn id="39" presetID="45"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anim calcmode="lin" valueType="num">
                                      <p:cBhvr>
                                        <p:cTn id="47" dur="2000" fill="hold"/>
                                        <p:tgtEl>
                                          <p:spTgt spid="20"/>
                                        </p:tgtEl>
                                        <p:attrNameLst>
                                          <p:attrName>ppt_w</p:attrName>
                                        </p:attrNameLst>
                                      </p:cBhvr>
                                      <p:tavLst>
                                        <p:tav tm="0" fmla="#ppt_w*sin(2.5*pi*$)">
                                          <p:val>
                                            <p:fltVal val="0"/>
                                          </p:val>
                                        </p:tav>
                                        <p:tav tm="100000">
                                          <p:val>
                                            <p:fltVal val="1"/>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7" name="图片 6"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8776" b="22984"/>
          <a:stretch>
            <a:fillRect/>
          </a:stretch>
        </p:blipFill>
        <p:spPr>
          <a:xfrm>
            <a:off x="134793" y="1839457"/>
            <a:ext cx="678426" cy="450323"/>
          </a:xfrm>
          <a:prstGeom prst="rect">
            <a:avLst/>
          </a:prstGeom>
        </p:spPr>
      </p:pic>
      <p:pic>
        <p:nvPicPr>
          <p:cNvPr id="8" name="图片 7"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460150" y="3656433"/>
            <a:ext cx="1005960" cy="667732"/>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1019706" y="1196139"/>
            <a:ext cx="1005960" cy="667732"/>
          </a:xfrm>
          <a:prstGeom prst="rect">
            <a:avLst/>
          </a:prstGeom>
        </p:spPr>
      </p:pic>
      <p:pic>
        <p:nvPicPr>
          <p:cNvPr id="1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pic>
        <p:nvPicPr>
          <p:cNvPr id="17" name="Picture 16">
            <a:extLst>
              <a:ext uri="{FF2B5EF4-FFF2-40B4-BE49-F238E27FC236}">
                <a16:creationId xmlns:a16="http://schemas.microsoft.com/office/drawing/2014/main" id="{8AA1488C-2872-4108-95FC-D7D09AF5A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013" y="167542"/>
            <a:ext cx="6337323" cy="4128076"/>
          </a:xfrm>
          <a:prstGeom prst="rect">
            <a:avLst/>
          </a:prstGeom>
        </p:spPr>
      </p:pic>
      <p:pic>
        <p:nvPicPr>
          <p:cNvPr id="13"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11" name="图片 10" descr="桌子上放了不同类型的玩具熊&#10;&#10;低可信度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4637" y="4094092"/>
            <a:ext cx="6706077" cy="284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 name="文本框 1"/>
          <p:cNvSpPr txBox="1"/>
          <p:nvPr/>
        </p:nvSpPr>
        <p:spPr>
          <a:xfrm>
            <a:off x="775308" y="413624"/>
            <a:ext cx="10802957" cy="769441"/>
          </a:xfrm>
          <a:prstGeom prst="rect">
            <a:avLst/>
          </a:prstGeom>
          <a:noFill/>
        </p:spPr>
        <p:txBody>
          <a:bodyPr wrap="none" rtlCol="0">
            <a:spAutoFit/>
          </a:bodyPr>
          <a:lstStyle/>
          <a:p>
            <a:r>
              <a:rPr lang="en-US" altLang="zh-CN" sz="4400" b="1" dirty="0">
                <a:solidFill>
                  <a:srgbClr val="21A3E7"/>
                </a:solidFill>
                <a:latin typeface="UTM Brewers KT" panose="02040603050506020204" pitchFamily="18" charset="0"/>
                <a:ea typeface="思源宋体 CN Light" panose="02020300000000000000" pitchFamily="18" charset="-122"/>
              </a:rPr>
              <a:t>1.PHÂN BIỆT 3 KIỂU CÂU KỂ</a:t>
            </a:r>
            <a:endParaRPr lang="zh-CN" altLang="en-US" sz="4400" b="1" dirty="0">
              <a:solidFill>
                <a:srgbClr val="21A3E7"/>
              </a:solidFill>
              <a:latin typeface="UTM Brewers KT" panose="02040603050506020204" pitchFamily="18" charset="0"/>
              <a:ea typeface="思源宋体 CN Light" panose="02020300000000000000" pitchFamily="18" charset="-122"/>
            </a:endParaRPr>
          </a:p>
        </p:txBody>
      </p:sp>
      <p:sp>
        <p:nvSpPr>
          <p:cNvPr id="3" name="同心圆 2"/>
          <p:cNvSpPr/>
          <p:nvPr/>
        </p:nvSpPr>
        <p:spPr>
          <a:xfrm>
            <a:off x="68389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6" name="同心圆 5"/>
          <p:cNvSpPr/>
          <p:nvPr/>
        </p:nvSpPr>
        <p:spPr>
          <a:xfrm>
            <a:off x="4532139" y="1381238"/>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1" name="同心圆 10"/>
          <p:cNvSpPr/>
          <p:nvPr/>
        </p:nvSpPr>
        <p:spPr>
          <a:xfrm>
            <a:off x="855154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2" name="椭圆 11"/>
          <p:cNvSpPr/>
          <p:nvPr/>
        </p:nvSpPr>
        <p:spPr>
          <a:xfrm>
            <a:off x="2527935"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3" name="椭圆 12"/>
          <p:cNvSpPr/>
          <p:nvPr/>
        </p:nvSpPr>
        <p:spPr>
          <a:xfrm>
            <a:off x="6358399" y="1738007"/>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4" name="椭圆 13"/>
          <p:cNvSpPr/>
          <p:nvPr/>
        </p:nvSpPr>
        <p:spPr>
          <a:xfrm>
            <a:off x="10449560"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22" name="文本框 21"/>
          <p:cNvSpPr txBox="1"/>
          <p:nvPr/>
        </p:nvSpPr>
        <p:spPr>
          <a:xfrm>
            <a:off x="2530203" y="1765594"/>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01</a:t>
            </a:r>
          </a:p>
        </p:txBody>
      </p:sp>
      <p:sp>
        <p:nvSpPr>
          <p:cNvPr id="21" name="文本框 20"/>
          <p:cNvSpPr txBox="1"/>
          <p:nvPr/>
        </p:nvSpPr>
        <p:spPr>
          <a:xfrm>
            <a:off x="6343871" y="1754232"/>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02</a:t>
            </a:r>
          </a:p>
        </p:txBody>
      </p:sp>
      <p:sp>
        <p:nvSpPr>
          <p:cNvPr id="24" name="文本框 23"/>
          <p:cNvSpPr txBox="1"/>
          <p:nvPr/>
        </p:nvSpPr>
        <p:spPr>
          <a:xfrm>
            <a:off x="10431803" y="1786835"/>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03</a:t>
            </a:r>
          </a:p>
        </p:txBody>
      </p:sp>
      <p:pic>
        <p:nvPicPr>
          <p:cNvPr id="5" name="Picture 4">
            <a:extLst>
              <a:ext uri="{FF2B5EF4-FFF2-40B4-BE49-F238E27FC236}">
                <a16:creationId xmlns:a16="http://schemas.microsoft.com/office/drawing/2014/main" id="{DF878516-91BD-47A2-B1A8-E5B6DF44B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693" y="4027723"/>
            <a:ext cx="7940613" cy="2789762"/>
          </a:xfrm>
          <a:prstGeom prst="rect">
            <a:avLst/>
          </a:prstGeom>
        </p:spPr>
      </p:pic>
      <p:sp>
        <p:nvSpPr>
          <p:cNvPr id="28" name="TextBox 27">
            <a:extLst>
              <a:ext uri="{FF2B5EF4-FFF2-40B4-BE49-F238E27FC236}">
                <a16:creationId xmlns:a16="http://schemas.microsoft.com/office/drawing/2014/main" id="{7E79CF29-6DED-4897-8422-558F599F8154}"/>
              </a:ext>
            </a:extLst>
          </p:cNvPr>
          <p:cNvSpPr txBox="1"/>
          <p:nvPr/>
        </p:nvSpPr>
        <p:spPr>
          <a:xfrm>
            <a:off x="775308" y="2146487"/>
            <a:ext cx="2807824" cy="1200329"/>
          </a:xfrm>
          <a:prstGeom prst="rect">
            <a:avLst/>
          </a:prstGeom>
          <a:noFill/>
        </p:spPr>
        <p:txBody>
          <a:bodyPr wrap="square" rtlCol="0">
            <a:spAutoFit/>
          </a:bodyPr>
          <a:lstStyle/>
          <a:p>
            <a:pPr algn="ctr"/>
            <a:r>
              <a:rPr lang="en-US" sz="3600" dirty="0">
                <a:solidFill>
                  <a:srgbClr val="00B050"/>
                </a:solidFill>
                <a:latin typeface="UTM Brewers KT" panose="02040603050506020204" pitchFamily="18" charset="0"/>
              </a:rPr>
              <a:t>Ai </a:t>
            </a:r>
          </a:p>
          <a:p>
            <a:pPr algn="ctr"/>
            <a:r>
              <a:rPr lang="en-US" sz="3600" dirty="0" err="1">
                <a:solidFill>
                  <a:srgbClr val="00B050"/>
                </a:solidFill>
                <a:latin typeface="UTM Brewers KT" panose="02040603050506020204" pitchFamily="18" charset="0"/>
              </a:rPr>
              <a:t>làm</a:t>
            </a:r>
            <a:r>
              <a:rPr lang="en-US" sz="3600" dirty="0">
                <a:solidFill>
                  <a:srgbClr val="00B050"/>
                </a:solidFill>
                <a:latin typeface="UTM Brewers KT" panose="02040603050506020204" pitchFamily="18" charset="0"/>
              </a:rPr>
              <a:t> </a:t>
            </a:r>
            <a:r>
              <a:rPr lang="en-US" sz="3600" dirty="0" err="1">
                <a:solidFill>
                  <a:srgbClr val="00B050"/>
                </a:solidFill>
                <a:latin typeface="UTM Brewers KT" panose="02040603050506020204" pitchFamily="18" charset="0"/>
              </a:rPr>
              <a:t>gì</a:t>
            </a:r>
            <a:r>
              <a:rPr lang="en-US" sz="3600" dirty="0">
                <a:solidFill>
                  <a:srgbClr val="00B050"/>
                </a:solidFill>
                <a:latin typeface="UTM Brewers KT" panose="02040603050506020204" pitchFamily="18" charset="0"/>
              </a:rPr>
              <a:t>?</a:t>
            </a:r>
          </a:p>
        </p:txBody>
      </p:sp>
      <p:sp>
        <p:nvSpPr>
          <p:cNvPr id="29" name="TextBox 28">
            <a:extLst>
              <a:ext uri="{FF2B5EF4-FFF2-40B4-BE49-F238E27FC236}">
                <a16:creationId xmlns:a16="http://schemas.microsoft.com/office/drawing/2014/main" id="{67EA5316-1229-403E-8342-7F1680B18257}"/>
              </a:ext>
            </a:extLst>
          </p:cNvPr>
          <p:cNvSpPr txBox="1"/>
          <p:nvPr/>
        </p:nvSpPr>
        <p:spPr>
          <a:xfrm>
            <a:off x="4420762" y="2205527"/>
            <a:ext cx="3208425" cy="1015663"/>
          </a:xfrm>
          <a:prstGeom prst="rect">
            <a:avLst/>
          </a:prstGeom>
          <a:noFill/>
        </p:spPr>
        <p:txBody>
          <a:bodyPr wrap="square" rtlCol="0">
            <a:spAutoFit/>
          </a:bodyPr>
          <a:lstStyle/>
          <a:p>
            <a:pPr algn="ctr"/>
            <a:r>
              <a:rPr lang="en-US" sz="3000" dirty="0">
                <a:solidFill>
                  <a:srgbClr val="FFC000"/>
                </a:solidFill>
                <a:latin typeface="UTM Brewers KT" panose="02040603050506020204" pitchFamily="18" charset="0"/>
              </a:rPr>
              <a:t>Ai </a:t>
            </a:r>
          </a:p>
          <a:p>
            <a:pPr algn="ctr"/>
            <a:r>
              <a:rPr lang="en-US" sz="3000" dirty="0" err="1">
                <a:solidFill>
                  <a:srgbClr val="FFC000"/>
                </a:solidFill>
                <a:latin typeface="UTM Brewers KT" panose="02040603050506020204" pitchFamily="18" charset="0"/>
              </a:rPr>
              <a:t>Thế</a:t>
            </a:r>
            <a:r>
              <a:rPr lang="en-US" sz="3000" dirty="0">
                <a:solidFill>
                  <a:srgbClr val="FFC000"/>
                </a:solidFill>
                <a:latin typeface="UTM Brewers KT" panose="02040603050506020204" pitchFamily="18" charset="0"/>
              </a:rPr>
              <a:t> </a:t>
            </a:r>
            <a:r>
              <a:rPr lang="en-US" sz="3000" dirty="0" err="1">
                <a:solidFill>
                  <a:srgbClr val="FFC000"/>
                </a:solidFill>
                <a:latin typeface="UTM Brewers KT" panose="02040603050506020204" pitchFamily="18" charset="0"/>
              </a:rPr>
              <a:t>nào</a:t>
            </a:r>
            <a:r>
              <a:rPr lang="en-US" sz="3000" dirty="0">
                <a:solidFill>
                  <a:srgbClr val="FFC000"/>
                </a:solidFill>
                <a:latin typeface="UTM Brewers KT" panose="02040603050506020204" pitchFamily="18" charset="0"/>
              </a:rPr>
              <a:t>?</a:t>
            </a:r>
          </a:p>
        </p:txBody>
      </p:sp>
      <p:sp>
        <p:nvSpPr>
          <p:cNvPr id="30" name="TextBox 29">
            <a:extLst>
              <a:ext uri="{FF2B5EF4-FFF2-40B4-BE49-F238E27FC236}">
                <a16:creationId xmlns:a16="http://schemas.microsoft.com/office/drawing/2014/main" id="{5DD33FC1-05B6-4DE6-9121-C83878518D22}"/>
              </a:ext>
            </a:extLst>
          </p:cNvPr>
          <p:cNvSpPr txBox="1"/>
          <p:nvPr/>
        </p:nvSpPr>
        <p:spPr>
          <a:xfrm>
            <a:off x="8462093" y="2113193"/>
            <a:ext cx="3208425" cy="1200329"/>
          </a:xfrm>
          <a:prstGeom prst="rect">
            <a:avLst/>
          </a:prstGeom>
          <a:noFill/>
        </p:spPr>
        <p:txBody>
          <a:bodyPr wrap="square" rtlCol="0">
            <a:spAutoFit/>
          </a:bodyPr>
          <a:lstStyle/>
          <a:p>
            <a:pPr algn="ctr"/>
            <a:r>
              <a:rPr lang="en-US" sz="3600" dirty="0">
                <a:solidFill>
                  <a:srgbClr val="7030A0"/>
                </a:solidFill>
                <a:latin typeface="UTM Brewers KT" panose="02040603050506020204" pitchFamily="18" charset="0"/>
              </a:rPr>
              <a:t>Ai </a:t>
            </a:r>
          </a:p>
          <a:p>
            <a:pPr algn="ctr"/>
            <a:r>
              <a:rPr lang="en-US" sz="3600" dirty="0" err="1">
                <a:solidFill>
                  <a:srgbClr val="7030A0"/>
                </a:solidFill>
                <a:latin typeface="UTM Brewers KT" panose="02040603050506020204" pitchFamily="18" charset="0"/>
              </a:rPr>
              <a:t>Là</a:t>
            </a:r>
            <a:r>
              <a:rPr lang="en-US" sz="3600" dirty="0">
                <a:solidFill>
                  <a:srgbClr val="7030A0"/>
                </a:solidFill>
                <a:latin typeface="UTM Brewers KT" panose="02040603050506020204" pitchFamily="18" charset="0"/>
              </a:rPr>
              <a:t> </a:t>
            </a:r>
            <a:r>
              <a:rPr lang="en-US" sz="3600" dirty="0" err="1">
                <a:solidFill>
                  <a:srgbClr val="7030A0"/>
                </a:solidFill>
                <a:latin typeface="UTM Brewers KT" panose="02040603050506020204" pitchFamily="18" charset="0"/>
              </a:rPr>
              <a:t>gì</a:t>
            </a:r>
            <a:r>
              <a:rPr lang="en-US" sz="3600" dirty="0">
                <a:solidFill>
                  <a:srgbClr val="7030A0"/>
                </a:solidFill>
                <a:latin typeface="UTM Brewers KT" panose="0204060305050602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up)">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randombar(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22" grpId="0"/>
      <p:bldP spid="22" grpId="1"/>
      <p:bldP spid="21" grpId="0"/>
      <p:bldP spid="21" grpId="1"/>
      <p:bldP spid="24" grpId="0"/>
      <p:bldP spid="24" grpId="1"/>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947521" y="1088983"/>
            <a:ext cx="873989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LÀM GÌ?</a:t>
            </a:r>
          </a:p>
        </p:txBody>
      </p:sp>
      <p:pic>
        <p:nvPicPr>
          <p:cNvPr id="37" name="图片 36"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76301"/>
          <a:stretch>
            <a:fillRect/>
          </a:stretch>
        </p:blipFill>
        <p:spPr>
          <a:xfrm>
            <a:off x="0" y="3187021"/>
            <a:ext cx="2054942" cy="3675592"/>
          </a:xfrm>
          <a:prstGeom prst="rect">
            <a:avLst/>
          </a:prstGeom>
        </p:spPr>
      </p:pic>
      <p:pic>
        <p:nvPicPr>
          <p:cNvPr id="38" name="图片 37"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688" r="74350"/>
          <a:stretch>
            <a:fillRect/>
          </a:stretch>
        </p:blipFill>
        <p:spPr>
          <a:xfrm>
            <a:off x="9821524" y="3194322"/>
            <a:ext cx="2370476" cy="3675592"/>
          </a:xfrm>
          <a:prstGeom prst="rect">
            <a:avLst/>
          </a:prstGeom>
        </p:spPr>
      </p:pic>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7"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par>
                                <p:cTn id="29" presetID="21"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2000"/>
                                        <p:tgtEl>
                                          <p:spTgt spid="2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heckerboard(across)">
                                      <p:cBhvr>
                                        <p:cTn id="37" dur="500"/>
                                        <p:tgtEl>
                                          <p:spTgt spid="26"/>
                                        </p:tgtEl>
                                      </p:cBhvr>
                                    </p:animEffect>
                                  </p:childTnLst>
                                </p:cTn>
                              </p:par>
                              <p:par>
                                <p:cTn id="38" presetID="5" presetClass="entr" presetSubtype="1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par>
                                <p:cTn id="41" presetID="5" presetClass="entr" presetSubtype="1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heckerboard(across)">
                                      <p:cBhvr>
                                        <p:cTn id="43" dur="500"/>
                                        <p:tgtEl>
                                          <p:spTgt spid="35"/>
                                        </p:tgtEl>
                                      </p:cBhvr>
                                    </p:animEffect>
                                  </p:childTnLst>
                                </p:cTn>
                              </p:par>
                              <p:par>
                                <p:cTn id="44" presetID="5"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heckerboard(across)">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6" name="Title 1">
            <a:extLst>
              <a:ext uri="{FF2B5EF4-FFF2-40B4-BE49-F238E27FC236}">
                <a16:creationId xmlns:a16="http://schemas.microsoft.com/office/drawing/2014/main" id="{7210E534-A1E2-4EC3-A501-5C221F91BE9B}"/>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7" name="Rounded Rectangle 4">
            <a:extLst>
              <a:ext uri="{FF2B5EF4-FFF2-40B4-BE49-F238E27FC236}">
                <a16:creationId xmlns:a16="http://schemas.microsoft.com/office/drawing/2014/main" id="{81A4DC5C-093F-4D61-B899-222D220108CB}"/>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8" name="Rounded Rectangle 5">
            <a:extLst>
              <a:ext uri="{FF2B5EF4-FFF2-40B4-BE49-F238E27FC236}">
                <a16:creationId xmlns:a16="http://schemas.microsoft.com/office/drawing/2014/main" id="{AFE1E82E-0B71-4019-BBCB-EAF012695FE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9" name="Rounded Rectangle 6">
            <a:extLst>
              <a:ext uri="{FF2B5EF4-FFF2-40B4-BE49-F238E27FC236}">
                <a16:creationId xmlns:a16="http://schemas.microsoft.com/office/drawing/2014/main" id="{8AA9DD4D-91B2-4A96-B477-C29FE4091C65}"/>
              </a:ext>
            </a:extLst>
          </p:cNvPr>
          <p:cNvSpPr/>
          <p:nvPr/>
        </p:nvSpPr>
        <p:spPr>
          <a:xfrm>
            <a:off x="6548841" y="182990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A2481470-C5E3-4EDB-9A18-2D4A11A6EBBC}"/>
              </a:ext>
            </a:extLst>
          </p:cNvPr>
          <p:cNvSpPr/>
          <p:nvPr/>
        </p:nvSpPr>
        <p:spPr>
          <a:xfrm>
            <a:off x="284412" y="2585028"/>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1" name="Rectangle 30">
            <a:extLst>
              <a:ext uri="{FF2B5EF4-FFF2-40B4-BE49-F238E27FC236}">
                <a16:creationId xmlns:a16="http://schemas.microsoft.com/office/drawing/2014/main" id="{F7E7B9A1-F89D-4DD8-A0D6-E6E3534A5CE2}"/>
              </a:ext>
            </a:extLst>
          </p:cNvPr>
          <p:cNvSpPr/>
          <p:nvPr/>
        </p:nvSpPr>
        <p:spPr>
          <a:xfrm>
            <a:off x="284412" y="3320940"/>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vât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dirty="0">
                <a:solidFill>
                  <a:schemeClr val="bg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D05251DC-6013-456D-BE36-C340FFB81B67}"/>
              </a:ext>
            </a:extLst>
          </p:cNvPr>
          <p:cNvSpPr/>
          <p:nvPr/>
        </p:nvSpPr>
        <p:spPr>
          <a:xfrm>
            <a:off x="284412" y="5515501"/>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59545FD1-25C6-41AE-BF02-FE89A4465E5A}"/>
              </a:ext>
            </a:extLst>
          </p:cNvPr>
          <p:cNvSpPr/>
          <p:nvPr/>
        </p:nvSpPr>
        <p:spPr>
          <a:xfrm>
            <a:off x="8880078" y="2603881"/>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4" name="Rectangle 33">
            <a:extLst>
              <a:ext uri="{FF2B5EF4-FFF2-40B4-BE49-F238E27FC236}">
                <a16:creationId xmlns:a16="http://schemas.microsoft.com/office/drawing/2014/main" id="{4DEE22DE-229F-4987-A6D2-5C730DDCC2F9}"/>
              </a:ext>
            </a:extLst>
          </p:cNvPr>
          <p:cNvSpPr/>
          <p:nvPr/>
        </p:nvSpPr>
        <p:spPr>
          <a:xfrm>
            <a:off x="8880078" y="3371684"/>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Hoạt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b="1"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239F5F8-DB46-4FF6-A4C2-AA0E2F29AF5D}"/>
              </a:ext>
            </a:extLst>
          </p:cNvPr>
          <p:cNvSpPr/>
          <p:nvPr/>
        </p:nvSpPr>
        <p:spPr>
          <a:xfrm>
            <a:off x="8880078" y="5566245"/>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6" name="Elbow Connector 18">
            <a:extLst>
              <a:ext uri="{FF2B5EF4-FFF2-40B4-BE49-F238E27FC236}">
                <a16:creationId xmlns:a16="http://schemas.microsoft.com/office/drawing/2014/main" id="{A5B73F96-DE61-41A7-B14C-904E56B7EE74}"/>
              </a:ext>
            </a:extLst>
          </p:cNvPr>
          <p:cNvCxnSpPr>
            <a:stCxn id="27" idx="1"/>
            <a:endCxn id="28"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23">
            <a:extLst>
              <a:ext uri="{FF2B5EF4-FFF2-40B4-BE49-F238E27FC236}">
                <a16:creationId xmlns:a16="http://schemas.microsoft.com/office/drawing/2014/main" id="{5DDE1DFB-993B-4CE1-BC77-934B34650071}"/>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24">
            <a:extLst>
              <a:ext uri="{FF2B5EF4-FFF2-40B4-BE49-F238E27FC236}">
                <a16:creationId xmlns:a16="http://schemas.microsoft.com/office/drawing/2014/main" id="{2B584020-D49B-4968-A6EF-1BF99B85A845}"/>
              </a:ext>
            </a:extLst>
          </p:cNvPr>
          <p:cNvCxnSpPr>
            <a:stCxn id="27" idx="3"/>
            <a:endCxn id="29" idx="0"/>
          </p:cNvCxnSpPr>
          <p:nvPr/>
        </p:nvCxnSpPr>
        <p:spPr>
          <a:xfrm>
            <a:off x="7728857" y="1328044"/>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0">
            <a:extLst>
              <a:ext uri="{FF2B5EF4-FFF2-40B4-BE49-F238E27FC236}">
                <a16:creationId xmlns:a16="http://schemas.microsoft.com/office/drawing/2014/main" id="{2FC6C322-213F-402B-B084-9C06FBDB3E10}"/>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C93FD48-91D0-4CF2-A28B-4EBCF1EAD900}"/>
              </a:ext>
            </a:extLst>
          </p:cNvPr>
          <p:cNvCxnSpPr>
            <a:stCxn id="27" idx="2"/>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19">
            <a:extLst>
              <a:ext uri="{FF2B5EF4-FFF2-40B4-BE49-F238E27FC236}">
                <a16:creationId xmlns:a16="http://schemas.microsoft.com/office/drawing/2014/main" id="{F8450709-FB74-4D3F-92DE-0894670817E7}"/>
              </a:ext>
            </a:extLst>
          </p:cNvPr>
          <p:cNvSpPr/>
          <p:nvPr/>
        </p:nvSpPr>
        <p:spPr>
          <a:xfrm>
            <a:off x="4463142" y="3239284"/>
            <a:ext cx="3267402" cy="2558201"/>
          </a:xfrm>
          <a:prstGeom prst="roundRect">
            <a:avLst/>
          </a:prstGeom>
          <a:solidFill>
            <a:schemeClr val="bg1"/>
          </a:solid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hay </a:t>
            </a:r>
          </a:p>
          <a:p>
            <a:pPr algn="ctr"/>
            <a:r>
              <a:rPr lang="en-US" sz="2800" b="1" dirty="0" err="1">
                <a:solidFill>
                  <a:srgbClr val="002060"/>
                </a:solidFill>
                <a:latin typeface="Arial" panose="020B0604020202020204" pitchFamily="34" charset="0"/>
                <a:cs typeface="Arial" panose="020B0604020202020204" pitchFamily="34" charset="0"/>
              </a:rPr>
              <a:t>đồ</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được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hóa</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1+#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1+#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8" name="Title 1">
            <a:extLst>
              <a:ext uri="{FF2B5EF4-FFF2-40B4-BE49-F238E27FC236}">
                <a16:creationId xmlns:a16="http://schemas.microsoft.com/office/drawing/2014/main" id="{9B557C9E-F2E2-4B9F-BD94-158C5112C6B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D4ACCCC-7E5A-4769-AD91-F35CA34A049F}"/>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1D5ECD82-3336-49CF-9588-5402A42BD760}"/>
              </a:ext>
            </a:extLst>
          </p:cNvPr>
          <p:cNvSpPr txBox="1"/>
          <p:nvPr/>
        </p:nvSpPr>
        <p:spPr>
          <a:xfrm>
            <a:off x="725864" y="1781612"/>
            <a:ext cx="12170003"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mẫu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xét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nghiệm</a:t>
            </a:r>
            <a:r>
              <a:rPr lang="en-US" sz="2800" b="1" dirty="0">
                <a:solidFill>
                  <a:srgbClr val="002060"/>
                </a:solidFill>
                <a:latin typeface="Arial" panose="020B0604020202020204" pitchFamily="34" charset="0"/>
                <a:cs typeface="Arial" panose="020B0604020202020204" pitchFamily="34" charset="0"/>
              </a:rPr>
              <a:t> Covid-19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hẻm</a:t>
            </a:r>
            <a:r>
              <a:rPr lang="en-US" sz="2800" b="1" dirty="0">
                <a:solidFill>
                  <a:srgbClr val="002060"/>
                </a:solidFill>
                <a:latin typeface="Arial" panose="020B0604020202020204" pitchFamily="34" charset="0"/>
                <a:cs typeface="Arial" panose="020B0604020202020204" pitchFamily="34" charset="0"/>
              </a:rPr>
              <a:t> 57.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D3610613-B1AB-4AB0-AF71-4BB362137D92}"/>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Lũ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em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sủa</a:t>
            </a:r>
            <a:r>
              <a:rPr lang="en-US" sz="2800" b="1" dirty="0">
                <a:solidFill>
                  <a:srgbClr val="002060"/>
                </a:solidFill>
                <a:latin typeface="Arial" panose="020B0604020202020204" pitchFamily="34" charset="0"/>
                <a:cs typeface="Arial" panose="020B0604020202020204" pitchFamily="34" charset="0"/>
              </a:rPr>
              <a:t> om </a:t>
            </a:r>
            <a:r>
              <a:rPr lang="en-US" sz="2800" b="1" dirty="0" err="1">
                <a:solidFill>
                  <a:srgbClr val="002060"/>
                </a:solidFill>
                <a:latin typeface="Arial" panose="020B0604020202020204" pitchFamily="34" charset="0"/>
                <a:cs typeface="Arial" panose="020B0604020202020204" pitchFamily="34" charset="0"/>
              </a:rPr>
              <a:t>sòm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đứng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ngoài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cửa</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44D8A744-82EE-47D5-927E-07655D9778B0}"/>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đùa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đám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mây</a:t>
            </a:r>
            <a:r>
              <a:rPr lang="en-US" sz="2800" b="1" dirty="0">
                <a:solidFill>
                  <a:srgbClr val="002060"/>
                </a:solidFill>
                <a:latin typeface="Arial" panose="020B0604020202020204" pitchFamily="34" charset="0"/>
                <a:cs typeface="Arial" panose="020B0604020202020204" pitchFamily="34" charset="0"/>
              </a:rPr>
              <a:t>. </a:t>
            </a:r>
            <a:endParaRPr lang="en-US" sz="2800" b="1" i="1" u="sng" dirty="0">
              <a:solidFill>
                <a:srgbClr val="00206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7122FC0A-9469-449E-99C9-ACB46BF1825A}"/>
              </a:ext>
            </a:extLst>
          </p:cNvPr>
          <p:cNvCxnSpPr/>
          <p:nvPr/>
        </p:nvCxnSpPr>
        <p:spPr>
          <a:xfrm flipH="1">
            <a:off x="2988298" y="1743904"/>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B96EFE6-7EE7-42B5-B06E-29162D848C84}"/>
              </a:ext>
            </a:extLst>
          </p:cNvPr>
          <p:cNvSpPr txBox="1"/>
          <p:nvPr/>
        </p:nvSpPr>
        <p:spPr>
          <a:xfrm>
            <a:off x="1393371"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45" name="TextBox 44">
            <a:extLst>
              <a:ext uri="{FF2B5EF4-FFF2-40B4-BE49-F238E27FC236}">
                <a16:creationId xmlns:a16="http://schemas.microsoft.com/office/drawing/2014/main" id="{7CCB6BF8-EAFA-430E-9C53-70B3B8AAFFF9}"/>
              </a:ext>
            </a:extLst>
          </p:cNvPr>
          <p:cNvSpPr txBox="1"/>
          <p:nvPr/>
        </p:nvSpPr>
        <p:spPr>
          <a:xfrm>
            <a:off x="5767055" y="2279753"/>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id="{E9B2453E-3473-49C4-B0D7-C9028C89311F}"/>
              </a:ext>
            </a:extLst>
          </p:cNvPr>
          <p:cNvCxnSpPr/>
          <p:nvPr/>
        </p:nvCxnSpPr>
        <p:spPr>
          <a:xfrm flipH="1">
            <a:off x="2422684" y="4589943"/>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EFC3DE-8784-44E2-BFF7-12C57EE72BA1}"/>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A671162D-62EF-484D-8F93-E1212C6FD75D}"/>
              </a:ext>
            </a:extLst>
          </p:cNvPr>
          <p:cNvSpPr txBox="1"/>
          <p:nvPr/>
        </p:nvSpPr>
        <p:spPr>
          <a:xfrm>
            <a:off x="3827176" y="3723458"/>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9" name="Straight Connector 48">
            <a:extLst>
              <a:ext uri="{FF2B5EF4-FFF2-40B4-BE49-F238E27FC236}">
                <a16:creationId xmlns:a16="http://schemas.microsoft.com/office/drawing/2014/main" id="{179F7041-41F0-405A-9DBC-AEF5758AFBE5}"/>
              </a:ext>
            </a:extLst>
          </p:cNvPr>
          <p:cNvCxnSpPr/>
          <p:nvPr/>
        </p:nvCxnSpPr>
        <p:spPr>
          <a:xfrm>
            <a:off x="3827176" y="3688051"/>
            <a:ext cx="20476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3D9DB63-3673-441F-A8C2-6B53CCBB2296}"/>
              </a:ext>
            </a:extLst>
          </p:cNvPr>
          <p:cNvSpPr txBox="1"/>
          <p:nvPr/>
        </p:nvSpPr>
        <p:spPr>
          <a:xfrm>
            <a:off x="3611931" y="5081600"/>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41664E74-55C7-4212-B8D9-51599AEDCBE3}"/>
              </a:ext>
            </a:extLst>
          </p:cNvPr>
          <p:cNvSpPr txBox="1"/>
          <p:nvPr/>
        </p:nvSpPr>
        <p:spPr>
          <a:xfrm>
            <a:off x="836022" y="5132017"/>
            <a:ext cx="1791087" cy="1384995"/>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p>
          <a:p>
            <a:pPr algn="ct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a:t>
            </a:r>
          </a:p>
        </p:txBody>
      </p:sp>
      <p:cxnSp>
        <p:nvCxnSpPr>
          <p:cNvPr id="52" name="Straight Connector 51">
            <a:extLst>
              <a:ext uri="{FF2B5EF4-FFF2-40B4-BE49-F238E27FC236}">
                <a16:creationId xmlns:a16="http://schemas.microsoft.com/office/drawing/2014/main" id="{7601E53B-8375-4999-BCC6-FFDC3CDDEE4C}"/>
              </a:ext>
            </a:extLst>
          </p:cNvPr>
          <p:cNvCxnSpPr/>
          <p:nvPr/>
        </p:nvCxnSpPr>
        <p:spPr>
          <a:xfrm flipH="1">
            <a:off x="3744013" y="3153532"/>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图片 36" descr="桌子上放了不同类型的玩具熊&#10;&#10;低可信度描述已自动生成">
            <a:extLst>
              <a:ext uri="{FF2B5EF4-FFF2-40B4-BE49-F238E27FC236}">
                <a16:creationId xmlns:a16="http://schemas.microsoft.com/office/drawing/2014/main" id="{E8B6C8E0-EA5C-4D8F-B748-E4106564F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01"/>
          <a:stretch>
            <a:fillRect/>
          </a:stretch>
        </p:blipFill>
        <p:spPr>
          <a:xfrm flipH="1">
            <a:off x="8560916" y="3458905"/>
            <a:ext cx="1900227" cy="3398860"/>
          </a:xfrm>
          <a:prstGeom prst="rect">
            <a:avLst/>
          </a:prstGeom>
        </p:spPr>
      </p:pic>
      <p:pic>
        <p:nvPicPr>
          <p:cNvPr id="53" name="图片 37" descr="桌子上放了不同类型的玩具熊&#10;&#10;低可信度描述已自动生成">
            <a:extLst>
              <a:ext uri="{FF2B5EF4-FFF2-40B4-BE49-F238E27FC236}">
                <a16:creationId xmlns:a16="http://schemas.microsoft.com/office/drawing/2014/main" id="{63F5AC23-FE5C-4D6E-9DCC-0B897A2C54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8" r="74350"/>
          <a:stretch>
            <a:fillRect/>
          </a:stretch>
        </p:blipFill>
        <p:spPr>
          <a:xfrm>
            <a:off x="9972872" y="3429000"/>
            <a:ext cx="2219127" cy="3440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6" presetClass="entr" presetSubtype="2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6" presetClass="entr" presetSubtype="21"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par>
                                <p:cTn id="59" presetID="16" presetClass="entr" presetSubtype="21"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arn(inVertical)">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393444" y="1053608"/>
            <a:ext cx="954620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thế</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nào</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6" name="图片 10" descr="桌子上放了不同类型的玩具熊&#10;&#10;低可信度描述已自动生成">
            <a:extLst>
              <a:ext uri="{FF2B5EF4-FFF2-40B4-BE49-F238E27FC236}">
                <a16:creationId xmlns:a16="http://schemas.microsoft.com/office/drawing/2014/main" id="{7956B46A-D40A-4F1E-994D-3E29E3F57C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85" r="48087"/>
          <a:stretch/>
        </p:blipFill>
        <p:spPr>
          <a:xfrm>
            <a:off x="7642" y="2893920"/>
            <a:ext cx="2433962" cy="3964080"/>
          </a:xfrm>
          <a:prstGeom prst="rect">
            <a:avLst/>
          </a:prstGeom>
        </p:spPr>
      </p:pic>
      <p:pic>
        <p:nvPicPr>
          <p:cNvPr id="17" name="图片 5" descr="桌子上放了不同类型的玩具熊&#10;&#10;低可信度描述已自动生成">
            <a:extLst>
              <a:ext uri="{FF2B5EF4-FFF2-40B4-BE49-F238E27FC236}">
                <a16:creationId xmlns:a16="http://schemas.microsoft.com/office/drawing/2014/main" id="{EFA5D8E0-9822-494D-A6A5-9CF52F50E2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003" r="22749" b="4039"/>
          <a:stretch/>
        </p:blipFill>
        <p:spPr>
          <a:xfrm>
            <a:off x="9934113" y="3374931"/>
            <a:ext cx="2248611" cy="3484824"/>
          </a:xfrm>
          <a:prstGeom prst="rect">
            <a:avLst/>
          </a:prstGeom>
        </p:spPr>
      </p:pic>
      <p:pic>
        <p:nvPicPr>
          <p:cNvPr id="18"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273975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2000"/>
                                        <p:tgtEl>
                                          <p:spTgt spid="2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2000"/>
                                        <p:tgtEl>
                                          <p:spTgt spid="29"/>
                                        </p:tgtEl>
                                      </p:cBhvr>
                                    </p:animEffect>
                                  </p:childTnLst>
                                </p:cTn>
                              </p:par>
                              <p:par>
                                <p:cTn id="39" presetID="5"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heckerboard(across)">
                                      <p:cBhvr>
                                        <p:cTn id="41" dur="500"/>
                                        <p:tgtEl>
                                          <p:spTgt spid="26"/>
                                        </p:tgtEl>
                                      </p:cBhvr>
                                    </p:animEffect>
                                  </p:childTnLst>
                                </p:cTn>
                              </p:par>
                              <p:par>
                                <p:cTn id="42" presetID="5" presetClass="entr" presetSubtype="1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heckerboard(across)">
                                      <p:cBhvr>
                                        <p:cTn id="44" dur="500"/>
                                        <p:tgtEl>
                                          <p:spTgt spid="34"/>
                                        </p:tgtEl>
                                      </p:cBhvr>
                                    </p:animEffect>
                                  </p:childTnLst>
                                </p:cTn>
                              </p:par>
                              <p:par>
                                <p:cTn id="45" presetID="5" presetClass="entr" presetSubtype="1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heckerboard(across)">
                                      <p:cBhvr>
                                        <p:cTn id="47" dur="500"/>
                                        <p:tgtEl>
                                          <p:spTgt spid="35"/>
                                        </p:tgtEl>
                                      </p:cBhvr>
                                    </p:animEffect>
                                  </p:childTnLst>
                                </p:cTn>
                              </p:par>
                              <p:par>
                                <p:cTn id="48" presetID="18" presetClass="entr" presetSubtype="12"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trips(downLeft)">
                                      <p:cBhvr>
                                        <p:cTn id="50" dur="500"/>
                                        <p:tgtEl>
                                          <p:spTgt spid="16"/>
                                        </p:tgtEl>
                                      </p:cBhvr>
                                    </p:animEffect>
                                  </p:childTnLst>
                                </p:cTn>
                              </p:par>
                              <p:par>
                                <p:cTn id="51" presetID="1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p:tgtEl>
                                          <p:spTgt spid="17"/>
                                        </p:tgtEl>
                                        <p:attrNameLst>
                                          <p:attrName>ppt_y</p:attrName>
                                        </p:attrNameLst>
                                      </p:cBhvr>
                                      <p:tavLst>
                                        <p:tav tm="0">
                                          <p:val>
                                            <p:strVal val="#ppt_y+#ppt_h*1.125000"/>
                                          </p:val>
                                        </p:tav>
                                        <p:tav tm="100000">
                                          <p:val>
                                            <p:strVal val="#ppt_y"/>
                                          </p:val>
                                        </p:tav>
                                      </p:tavLst>
                                    </p:anim>
                                    <p:animEffect transition="in" filter="wipe(up)">
                                      <p:cBhvr>
                                        <p:cTn id="54" dur="500"/>
                                        <p:tgtEl>
                                          <p:spTgt spid="17"/>
                                        </p:tgtEl>
                                      </p:cBhvr>
                                    </p:animEffect>
                                  </p:childTnLst>
                                </p:cTn>
                              </p:par>
                              <p:par>
                                <p:cTn id="55" presetID="5"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0" name="Title 1">
            <a:extLst>
              <a:ext uri="{FF2B5EF4-FFF2-40B4-BE49-F238E27FC236}">
                <a16:creationId xmlns:a16="http://schemas.microsoft.com/office/drawing/2014/main" id="{036BCE91-1562-4FAD-A29D-8550B390935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31" name="Rounded Rectangle 4">
            <a:extLst>
              <a:ext uri="{FF2B5EF4-FFF2-40B4-BE49-F238E27FC236}">
                <a16:creationId xmlns:a16="http://schemas.microsoft.com/office/drawing/2014/main" id="{D0642664-DBF5-4498-95C3-75A047378B24}"/>
              </a:ext>
            </a:extLst>
          </p:cNvPr>
          <p:cNvSpPr/>
          <p:nvPr/>
        </p:nvSpPr>
        <p:spPr>
          <a:xfrm>
            <a:off x="4363600" y="1054829"/>
            <a:ext cx="3464800"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2" name="Rounded Rectangle 5">
            <a:extLst>
              <a:ext uri="{FF2B5EF4-FFF2-40B4-BE49-F238E27FC236}">
                <a16:creationId xmlns:a16="http://schemas.microsoft.com/office/drawing/2014/main" id="{94C234F5-3211-4051-93E5-0A0680CC9EC3}"/>
              </a:ext>
            </a:extLst>
          </p:cNvPr>
          <p:cNvSpPr/>
          <p:nvPr/>
        </p:nvSpPr>
        <p:spPr>
          <a:xfrm>
            <a:off x="2307769"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Rounded Rectangle 6">
            <a:extLst>
              <a:ext uri="{FF2B5EF4-FFF2-40B4-BE49-F238E27FC236}">
                <a16:creationId xmlns:a16="http://schemas.microsoft.com/office/drawing/2014/main" id="{004FB660-1204-4FE5-AA11-5AF62A5EBD78}"/>
              </a:ext>
            </a:extLst>
          </p:cNvPr>
          <p:cNvSpPr/>
          <p:nvPr/>
        </p:nvSpPr>
        <p:spPr>
          <a:xfrm>
            <a:off x="6548841"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272AAC9A-9833-4849-9309-C40C6CD83888}"/>
              </a:ext>
            </a:extLst>
          </p:cNvPr>
          <p:cNvSpPr/>
          <p:nvPr/>
        </p:nvSpPr>
        <p:spPr>
          <a:xfrm>
            <a:off x="235312"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5" name="Rectangle 34">
            <a:extLst>
              <a:ext uri="{FF2B5EF4-FFF2-40B4-BE49-F238E27FC236}">
                <a16:creationId xmlns:a16="http://schemas.microsoft.com/office/drawing/2014/main" id="{0433A7BE-BD27-40DB-803C-B9B1D01D2664}"/>
              </a:ext>
            </a:extLst>
          </p:cNvPr>
          <p:cNvSpPr/>
          <p:nvPr/>
        </p:nvSpPr>
        <p:spPr>
          <a:xfrm>
            <a:off x="235312" y="3353651"/>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nêu</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EFF4B10B-430A-4D09-A9B8-AEE58C308318}"/>
              </a:ext>
            </a:extLst>
          </p:cNvPr>
          <p:cNvSpPr/>
          <p:nvPr/>
        </p:nvSpPr>
        <p:spPr>
          <a:xfrm>
            <a:off x="235312" y="5548212"/>
            <a:ext cx="3087187" cy="120138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736DC4-CE02-4E62-A302-D3A5F46B0002}"/>
              </a:ext>
            </a:extLst>
          </p:cNvPr>
          <p:cNvSpPr/>
          <p:nvPr/>
        </p:nvSpPr>
        <p:spPr>
          <a:xfrm>
            <a:off x="8860073"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9" name="Rectangle 38">
            <a:extLst>
              <a:ext uri="{FF2B5EF4-FFF2-40B4-BE49-F238E27FC236}">
                <a16:creationId xmlns:a16="http://schemas.microsoft.com/office/drawing/2014/main" id="{E8101E7F-01A8-4B8B-B272-52D251E50079}"/>
              </a:ext>
            </a:extLst>
          </p:cNvPr>
          <p:cNvSpPr/>
          <p:nvPr/>
        </p:nvSpPr>
        <p:spPr>
          <a:xfrm>
            <a:off x="8860073" y="3385542"/>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Chỉ</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sự</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nói</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endParaRPr lang="en-US" sz="28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39F0D22-6D9D-4420-9AC8-C610E065AA78}"/>
              </a:ext>
            </a:extLst>
          </p:cNvPr>
          <p:cNvSpPr/>
          <p:nvPr/>
        </p:nvSpPr>
        <p:spPr>
          <a:xfrm>
            <a:off x="8860073" y="5580102"/>
            <a:ext cx="3087187" cy="116949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p>
          <a:p>
            <a:pPr algn="ct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a:t>
            </a:r>
          </a:p>
        </p:txBody>
      </p:sp>
      <p:cxnSp>
        <p:nvCxnSpPr>
          <p:cNvPr id="41" name="Elbow Connector 18">
            <a:extLst>
              <a:ext uri="{FF2B5EF4-FFF2-40B4-BE49-F238E27FC236}">
                <a16:creationId xmlns:a16="http://schemas.microsoft.com/office/drawing/2014/main" id="{D343E056-EAFB-4798-A1C1-981E8F64CD79}"/>
              </a:ext>
            </a:extLst>
          </p:cNvPr>
          <p:cNvCxnSpPr>
            <a:stCxn id="31" idx="1"/>
            <a:endCxn id="32" idx="0"/>
          </p:cNvCxnSpPr>
          <p:nvPr/>
        </p:nvCxnSpPr>
        <p:spPr>
          <a:xfrm rot="10800000" flipV="1">
            <a:off x="4014652" y="1329150"/>
            <a:ext cx="348949"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23">
            <a:extLst>
              <a:ext uri="{FF2B5EF4-FFF2-40B4-BE49-F238E27FC236}">
                <a16:creationId xmlns:a16="http://schemas.microsoft.com/office/drawing/2014/main" id="{F80A9AEF-F27A-4DE8-AFE6-1B2B78351EDB}"/>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24">
            <a:extLst>
              <a:ext uri="{FF2B5EF4-FFF2-40B4-BE49-F238E27FC236}">
                <a16:creationId xmlns:a16="http://schemas.microsoft.com/office/drawing/2014/main" id="{8DD480D2-DD00-446B-A0F7-392149006DDF}"/>
              </a:ext>
            </a:extLst>
          </p:cNvPr>
          <p:cNvCxnSpPr>
            <a:stCxn id="31" idx="3"/>
            <a:endCxn id="33" idx="0"/>
          </p:cNvCxnSpPr>
          <p:nvPr/>
        </p:nvCxnSpPr>
        <p:spPr>
          <a:xfrm>
            <a:off x="7828400" y="1329150"/>
            <a:ext cx="427323"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30">
            <a:extLst>
              <a:ext uri="{FF2B5EF4-FFF2-40B4-BE49-F238E27FC236}">
                <a16:creationId xmlns:a16="http://schemas.microsoft.com/office/drawing/2014/main" id="{0836F8C0-E6FB-4261-A4FD-C635A4F7767E}"/>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400B65-490B-4524-802F-59A967D441BA}"/>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29">
            <a:extLst>
              <a:ext uri="{FF2B5EF4-FFF2-40B4-BE49-F238E27FC236}">
                <a16:creationId xmlns:a16="http://schemas.microsoft.com/office/drawing/2014/main" id="{160D653A-56EF-4A03-B526-03B5C8900C09}"/>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điểm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tính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trạng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7" name="Title 1">
            <a:extLst>
              <a:ext uri="{FF2B5EF4-FFF2-40B4-BE49-F238E27FC236}">
                <a16:creationId xmlns:a16="http://schemas.microsoft.com/office/drawing/2014/main" id="{BAE31981-34AD-446B-8E3F-BA6FA9067F1E}"/>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6AAF05B2-C281-4276-8AD0-7663AD9C3FC4}"/>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5EA31364-4C72-482E-879B-F3E8F04DC5A8}"/>
              </a:ext>
            </a:extLst>
          </p:cNvPr>
          <p:cNvSpPr txBox="1"/>
          <p:nvPr/>
        </p:nvSpPr>
        <p:spPr>
          <a:xfrm>
            <a:off x="725864" y="1781612"/>
            <a:ext cx="10595727"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đoàn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chống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dịch</a:t>
            </a:r>
            <a:r>
              <a:rPr lang="en-US" sz="2800" b="1" dirty="0">
                <a:solidFill>
                  <a:srgbClr val="002060"/>
                </a:solidFill>
                <a:latin typeface="Arial" panose="020B0604020202020204" pitchFamily="34" charset="0"/>
                <a:cs typeface="Arial" panose="020B0604020202020204" pitchFamily="34" charset="0"/>
              </a:rPr>
              <a:t> Covid-19.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0" name="TextBox 29">
            <a:extLst>
              <a:ext uri="{FF2B5EF4-FFF2-40B4-BE49-F238E27FC236}">
                <a16:creationId xmlns:a16="http://schemas.microsoft.com/office/drawing/2014/main" id="{71174965-6327-448F-9E36-BB2FBBEC53B8}"/>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Bộ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mèo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mướp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óng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như</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ánh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nắng</a:t>
            </a:r>
            <a:r>
              <a:rPr lang="en-US" sz="2800" b="1" dirty="0">
                <a:solidFill>
                  <a:srgbClr val="002060"/>
                </a:solidFill>
                <a:latin typeface="Arial" panose="020B0604020202020204" pitchFamily="34" charset="0"/>
                <a:cs typeface="Arial" panose="020B0604020202020204" pitchFamily="34" charset="0"/>
              </a:rPr>
              <a:t> ban </a:t>
            </a:r>
            <a:r>
              <a:rPr lang="en-US" sz="2800" b="1" dirty="0" err="1">
                <a:solidFill>
                  <a:srgbClr val="002060"/>
                </a:solidFill>
                <a:latin typeface="Arial" panose="020B0604020202020204" pitchFamily="34" charset="0"/>
                <a:cs typeface="Arial" panose="020B0604020202020204" pitchFamily="34" charset="0"/>
              </a:rPr>
              <a:t>mai</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18BC2E89-1C63-48DB-BD6A-A6F117751E2C}"/>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Bên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nhỏ</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cổ</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kính</a:t>
            </a:r>
            <a:r>
              <a:rPr lang="en-US" sz="2800" b="1" dirty="0">
                <a:solidFill>
                  <a:srgbClr val="002060"/>
                </a:solidFill>
                <a:latin typeface="Arial" panose="020B0604020202020204" pitchFamily="34"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A182F970-4157-48EE-9737-91E37905E134}"/>
              </a:ext>
            </a:extLst>
          </p:cNvPr>
          <p:cNvCxnSpPr/>
          <p:nvPr/>
        </p:nvCxnSpPr>
        <p:spPr>
          <a:xfrm flipH="1">
            <a:off x="4664201" y="172505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C4497DA-08BA-4FB0-B01A-3C439ECFF411}"/>
              </a:ext>
            </a:extLst>
          </p:cNvPr>
          <p:cNvSpPr txBox="1"/>
          <p:nvPr/>
        </p:nvSpPr>
        <p:spPr>
          <a:xfrm>
            <a:off x="2269194"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4" name="TextBox 33">
            <a:extLst>
              <a:ext uri="{FF2B5EF4-FFF2-40B4-BE49-F238E27FC236}">
                <a16:creationId xmlns:a16="http://schemas.microsoft.com/office/drawing/2014/main" id="{FC841371-0702-45DC-9F21-B12D1CA28FC7}"/>
              </a:ext>
            </a:extLst>
          </p:cNvPr>
          <p:cNvSpPr txBox="1"/>
          <p:nvPr/>
        </p:nvSpPr>
        <p:spPr>
          <a:xfrm>
            <a:off x="5767055" y="2314478"/>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1D179A16-9E86-48B8-97C2-A7ACADD3A36D}"/>
              </a:ext>
            </a:extLst>
          </p:cNvPr>
          <p:cNvCxnSpPr/>
          <p:nvPr/>
        </p:nvCxnSpPr>
        <p:spPr>
          <a:xfrm flipH="1">
            <a:off x="6457356" y="4567466"/>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279B9B0-4FCE-4E00-AB4C-902FAD3E0B33}"/>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FA5F2CC4-031E-4603-AE58-69C647222F79}"/>
              </a:ext>
            </a:extLst>
          </p:cNvPr>
          <p:cNvSpPr txBox="1"/>
          <p:nvPr/>
        </p:nvSpPr>
        <p:spPr>
          <a:xfrm>
            <a:off x="5851896" y="3744460"/>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DFD55325-4C07-45E8-8C13-56206B152B59}"/>
              </a:ext>
            </a:extLst>
          </p:cNvPr>
          <p:cNvCxnSpPr/>
          <p:nvPr/>
        </p:nvCxnSpPr>
        <p:spPr>
          <a:xfrm>
            <a:off x="3758113" y="5111912"/>
            <a:ext cx="2699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97BAA3E-FBAE-4E73-B96B-FE89F72C508D}"/>
              </a:ext>
            </a:extLst>
          </p:cNvPr>
          <p:cNvSpPr txBox="1"/>
          <p:nvPr/>
        </p:nvSpPr>
        <p:spPr>
          <a:xfrm>
            <a:off x="6703923" y="5189219"/>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0C589D5B-3B81-4D0D-B152-E30D0C6DA981}"/>
              </a:ext>
            </a:extLst>
          </p:cNvPr>
          <p:cNvSpPr txBox="1"/>
          <p:nvPr/>
        </p:nvSpPr>
        <p:spPr>
          <a:xfrm>
            <a:off x="4042949" y="5184777"/>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1" name="Straight Connector 40">
            <a:extLst>
              <a:ext uri="{FF2B5EF4-FFF2-40B4-BE49-F238E27FC236}">
                <a16:creationId xmlns:a16="http://schemas.microsoft.com/office/drawing/2014/main" id="{A163F418-F998-4DF5-882D-EDEF2484E405}"/>
              </a:ext>
            </a:extLst>
          </p:cNvPr>
          <p:cNvCxnSpPr/>
          <p:nvPr/>
        </p:nvCxnSpPr>
        <p:spPr>
          <a:xfrm flipH="1">
            <a:off x="4533797" y="314880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图片 5" descr="桌子上放了不同类型的玩具熊&#10;&#10;低可信度描述已自动生成">
            <a:extLst>
              <a:ext uri="{FF2B5EF4-FFF2-40B4-BE49-F238E27FC236}">
                <a16:creationId xmlns:a16="http://schemas.microsoft.com/office/drawing/2014/main" id="{B74B5F59-07DD-4A8A-97B4-1D240E2C80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3" r="22749" b="4039"/>
          <a:stretch/>
        </p:blipFill>
        <p:spPr>
          <a:xfrm>
            <a:off x="9969001" y="3429000"/>
            <a:ext cx="2213723" cy="3430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6" grpId="0"/>
      <p:bldP spid="37"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2403337" y="1053608"/>
            <a:ext cx="7526419" cy="3046988"/>
          </a:xfrm>
          <a:prstGeom prst="rect">
            <a:avLst/>
          </a:prstGeom>
          <a:noFill/>
        </p:spPr>
        <p:txBody>
          <a:bodyPr wrap="none" rtlCol="0">
            <a:spAutoFit/>
          </a:bodyPr>
          <a:lstStyle/>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là</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gì</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8" name="图片 36" descr="桌子上放了不同类型的玩具熊&#10;&#10;低可信度描述已自动生成">
            <a:extLst>
              <a:ext uri="{FF2B5EF4-FFF2-40B4-BE49-F238E27FC236}">
                <a16:creationId xmlns:a16="http://schemas.microsoft.com/office/drawing/2014/main" id="{9D372F2D-9A21-4108-B952-8DE78D3994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301"/>
          <a:stretch>
            <a:fillRect/>
          </a:stretch>
        </p:blipFill>
        <p:spPr>
          <a:xfrm>
            <a:off x="-1" y="2563861"/>
            <a:ext cx="2403337" cy="4298752"/>
          </a:xfrm>
          <a:prstGeom prst="rect">
            <a:avLst/>
          </a:prstGeom>
        </p:spPr>
      </p:pic>
      <p:pic>
        <p:nvPicPr>
          <p:cNvPr id="19" name="图片 37" descr="桌子上放了不同类型的玩具熊&#10;&#10;低可信度描述已自动生成">
            <a:extLst>
              <a:ext uri="{FF2B5EF4-FFF2-40B4-BE49-F238E27FC236}">
                <a16:creationId xmlns:a16="http://schemas.microsoft.com/office/drawing/2014/main" id="{3C183B91-08FE-4583-AA21-C97FD74E36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88" r="74350"/>
          <a:stretch>
            <a:fillRect/>
          </a:stretch>
        </p:blipFill>
        <p:spPr>
          <a:xfrm>
            <a:off x="9419633" y="2574579"/>
            <a:ext cx="2772367" cy="4298753"/>
          </a:xfrm>
          <a:prstGeom prst="rect">
            <a:avLst/>
          </a:prstGeom>
        </p:spPr>
      </p:pic>
      <p:pic>
        <p:nvPicPr>
          <p:cNvPr id="16"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351649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2000"/>
                                        <p:tgtEl>
                                          <p:spTgt spid="2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2000"/>
                                        <p:tgtEl>
                                          <p:spTgt spid="29"/>
                                        </p:tgtEl>
                                      </p:cBhvr>
                                    </p:animEffect>
                                  </p:childTnLst>
                                </p:cTn>
                              </p:par>
                              <p:par>
                                <p:cTn id="39" presetID="5"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heckerboard(across)">
                                      <p:cBhvr>
                                        <p:cTn id="41" dur="500"/>
                                        <p:tgtEl>
                                          <p:spTgt spid="26"/>
                                        </p:tgtEl>
                                      </p:cBhvr>
                                    </p:animEffect>
                                  </p:childTnLst>
                                </p:cTn>
                              </p:par>
                              <p:par>
                                <p:cTn id="42" presetID="5" presetClass="entr" presetSubtype="1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heckerboard(across)">
                                      <p:cBhvr>
                                        <p:cTn id="44" dur="500"/>
                                        <p:tgtEl>
                                          <p:spTgt spid="34"/>
                                        </p:tgtEl>
                                      </p:cBhvr>
                                    </p:animEffect>
                                  </p:childTnLst>
                                </p:cTn>
                              </p:par>
                              <p:par>
                                <p:cTn id="45" presetID="5" presetClass="entr" presetSubtype="1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heckerboard(across)">
                                      <p:cBhvr>
                                        <p:cTn id="47" dur="500"/>
                                        <p:tgtEl>
                                          <p:spTgt spid="35"/>
                                        </p:tgtEl>
                                      </p:cBhvr>
                                    </p:animEffect>
                                  </p:childTnLst>
                                </p:cTn>
                              </p:par>
                              <p:par>
                                <p:cTn id="48" presetID="16" presetClass="entr" presetSubtype="21"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5" presetClass="entr" presetSubtype="1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1131</Words>
  <Application>Microsoft Office PowerPoint</Application>
  <PresentationFormat>Màn hình rộng</PresentationFormat>
  <Paragraphs>141</Paragraphs>
  <Slides>19</Slides>
  <Notes>1</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UTM Arruba KT</vt:lpstr>
      <vt:lpstr>Times New Roman</vt:lpstr>
      <vt:lpstr>等线</vt:lpstr>
      <vt:lpstr>Arial</vt:lpstr>
      <vt:lpstr>UTM Brewers KT</vt:lpstr>
      <vt:lpstr>UTM Avo</vt:lpstr>
      <vt:lpstr>Calibri</vt:lpstr>
      <vt:lpstr>思源宋体 CN Light</vt:lpstr>
      <vt:lpstr>UTM Futura Extra</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Hồ Thị Hồng Linh</cp:lastModifiedBy>
  <cp:revision>2</cp:revision>
  <dcterms:created xsi:type="dcterms:W3CDTF">2022-02-05T03:16:00Z</dcterms:created>
  <dcterms:modified xsi:type="dcterms:W3CDTF">2022-03-25T15:31:08Z</dcterms:modified>
  <cp:version>D13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0A45780B53284C7F91AD9A8B1A6638D4</vt:lpwstr>
  </property>
  <property fmtid="{D5CDD505-2E9C-101B-9397-08002B2CF9AE}" pid="3" name="KSOProductBuildVer">
    <vt:lpwstr>2052-11.1.0.11365</vt:lpwstr>
  </property>
</Properties>
</file>